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318" r:id="rId38"/>
    <p:sldId id="292" r:id="rId39"/>
    <p:sldId id="293" r:id="rId40"/>
    <p:sldId id="319" r:id="rId41"/>
    <p:sldId id="32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22" r:id="rId65"/>
    <p:sldId id="320" r:id="rId66"/>
    <p:sldId id="317" r:id="rId67"/>
    <p:sldId id="321" r:id="rId68"/>
    <p:sldId id="316" r:id="rId69"/>
  </p:sldIdLst>
  <p:sldSz cx="9144000" cy="6858000" type="screen4x3"/>
  <p:notesSz cx="6858000" cy="9144000"/>
  <p:embeddedFontLst>
    <p:embeddedFont>
      <p:font typeface="Droid Sans" panose="020F0502020204030204" pitchFamily="34" charset="0"/>
      <p:regular r:id="rId71"/>
      <p:bold r:id="rId72"/>
      <p:italic r:id="rId73"/>
      <p:boldItalic r:id="rId74"/>
    </p:embeddedFont>
    <p:embeddedFont>
      <p:font typeface="Roboto Condensed" panose="02000000000000000000" pitchFamily="2" charset="0"/>
      <p:regular r:id="rId75"/>
      <p:bold r:id="rId76"/>
      <p:italic r:id="rId77"/>
      <p:boldItalic r:id="rId78"/>
    </p:embeddedFont>
    <p:embeddedFont>
      <p:font typeface="Roboto Condensed Light" panose="02000000000000000000" pitchFamily="2"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4662"/>
  </p:normalViewPr>
  <p:slideViewPr>
    <p:cSldViewPr snapToGrid="0" snapToObjects="1">
      <p:cViewPr varScale="1">
        <p:scale>
          <a:sx n="104" d="100"/>
          <a:sy n="104" d="100"/>
        </p:scale>
        <p:origin x="17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 name="Google Shape;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9678171b94_1_1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9678171b94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9678171b94_1_1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9678171b94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9678171b94_1_1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9678171b94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9678171b94_1_1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9678171b94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9678171b94_1_1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9678171b94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9678171b94_1_2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9678171b94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f50f3e452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f50f3e4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007cf1f23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8007cf1f2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9678171b94_1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9678171b94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9678171b94_1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9678171b94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g752976d15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 name="Google Shape;39;g752976d1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9678171b94_1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9678171b94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678171b94_1_2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678171b94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9678171b94_1_2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9678171b94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007cf1f23_0_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007cf1f2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9678171b94_1_2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9678171b94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9678171b94_1_2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9678171b94_1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9678171b94_1_2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9678171b94_1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9678171b94_1_2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9678171b94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678171b94_1_3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9678171b94_1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9678171b94_1_3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9678171b94_1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796888018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796888018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9678171b94_1_3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9678171b94_1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9678171b94_1_3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678171b94_1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9678171b94_1_3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9678171b94_1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9678171b94_1_3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9678171b94_1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678171b94_1_3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678171b94_1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9678171b94_1_4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9678171b94_1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9678171b94_1_4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9678171b94_1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75249db573_0_3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75249db573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8007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9678171b94_1_4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9678171b94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9678171b94_1_4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9678171b94_1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9678171b94_1_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9678171b94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75249db573_0_3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75249db573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10376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75249db573_0_3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75249db573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0435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8007cf1f23_0_1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8007cf1f23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8007cf1f23_0_1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8007cf1f23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97e2cf66ee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97e2cf66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8007cf1f23_0_1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8007cf1f23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8007cf1f23_0_2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8007cf1f23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8007cf1f23_0_2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8007cf1f23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8007cf1f23_0_2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8007cf1f2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8007cf1f23_0_2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8007cf1f23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9678171b94_1_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9678171b94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8007cf1f23_0_2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8007cf1f23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8007cf1f23_0_2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8007cf1f23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97e2cf66ee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97e2cf66e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97e2cf66ee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97e2cf66e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8007cf1f23_0_2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8007cf1f23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8007cf1f23_0_2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8007cf1f23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97e2cf66ee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97e2cf66e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97e2cf66ee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97e2cf66e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8007cf1f23_0_3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8007cf1f2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8007cf1f23_0_3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8007cf1f23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9678171b94_1_1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9678171b94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8007cf1f23_0_3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8007cf1f23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97e2cf66ee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97e2cf66e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8007cf1f23_0_3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8007cf1f23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97e2cf66ee_0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97e2cf66ee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75249db573_0_3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75249db573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17278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97e2cf66ee_0_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97e2cf66ee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4668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97e2cf66ee_0_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97e2cf66e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8762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97e2cf66ee_0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97e2cf66e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4212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8007cf1f23_0_3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8007cf1f23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678171b94_1_1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9678171b94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9678171b94_1_1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9678171b94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9678171b94_1_1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9678171b94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txBox="1">
            <a:spLocks noGrp="1"/>
          </p:cNvSpPr>
          <p:nvPr>
            <p:ph type="subTitle" idx="1"/>
          </p:nvPr>
        </p:nvSpPr>
        <p:spPr>
          <a:xfrm>
            <a:off x="685800" y="3786738"/>
            <a:ext cx="7772400" cy="1046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a:endParaRPr/>
          </a:p>
        </p:txBody>
      </p:sp>
      <p:sp>
        <p:nvSpPr>
          <p:cNvPr id="12" name="Google Shape;12;p2"/>
          <p:cNvSpPr txBox="1">
            <a:spLocks noGrp="1"/>
          </p:cNvSpPr>
          <p:nvPr>
            <p:ph type="sldNum" idx="12"/>
          </p:nvPr>
        </p:nvSpPr>
        <p:spPr>
          <a:xfrm>
            <a:off x="8556791" y="6333134"/>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lvl1pPr lvl="0">
              <a:spcBef>
                <a:spcPts val="0"/>
              </a:spcBef>
              <a:spcAft>
                <a:spcPts val="0"/>
              </a:spcAft>
              <a:buClr>
                <a:srgbClr val="000000"/>
              </a:buClr>
              <a:buSzPts val="3000"/>
              <a:buFont typeface="Roboto Condensed"/>
              <a:buNone/>
              <a:defRPr sz="3000">
                <a:solidFill>
                  <a:srgbClr val="000000"/>
                </a:solidFill>
                <a:latin typeface="Roboto Condensed"/>
                <a:ea typeface="Roboto Condensed"/>
                <a:cs typeface="Roboto Condensed"/>
                <a:sym typeface="Roboto Condensed"/>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5" name="Google Shape;15;p3"/>
          <p:cNvSpPr txBox="1">
            <a:spLocks noGrp="1"/>
          </p:cNvSpPr>
          <p:nvPr>
            <p:ph type="body" idx="1"/>
          </p:nvPr>
        </p:nvSpPr>
        <p:spPr>
          <a:xfrm>
            <a:off x="457200" y="1081200"/>
            <a:ext cx="8229600" cy="54867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Font typeface="Roboto Condensed"/>
              <a:buChar char="➔"/>
              <a:defRPr sz="2400">
                <a:latin typeface="Roboto Condensed"/>
                <a:ea typeface="Roboto Condensed"/>
                <a:cs typeface="Roboto Condensed"/>
                <a:sym typeface="Roboto Condensed"/>
              </a:defRPr>
            </a:lvl1pPr>
            <a:lvl2pPr marL="914400" lvl="1" indent="-381000">
              <a:spcBef>
                <a:spcPts val="0"/>
              </a:spcBef>
              <a:spcAft>
                <a:spcPts val="0"/>
              </a:spcAft>
              <a:buSzPts val="2400"/>
              <a:buFont typeface="Roboto Condensed"/>
              <a:buChar char="◆"/>
              <a:defRPr>
                <a:latin typeface="Roboto Condensed"/>
                <a:ea typeface="Roboto Condensed"/>
                <a:cs typeface="Roboto Condensed"/>
                <a:sym typeface="Roboto Condensed"/>
              </a:defRPr>
            </a:lvl2pPr>
            <a:lvl3pPr marL="1371600" lvl="2" indent="-381000">
              <a:spcBef>
                <a:spcPts val="0"/>
              </a:spcBef>
              <a:spcAft>
                <a:spcPts val="0"/>
              </a:spcAft>
              <a:buSzPts val="2400"/>
              <a:buFont typeface="Roboto Condensed"/>
              <a:buChar char="●"/>
              <a:defRPr>
                <a:latin typeface="Roboto Condensed"/>
                <a:ea typeface="Roboto Condensed"/>
                <a:cs typeface="Roboto Condensed"/>
                <a:sym typeface="Roboto Condensed"/>
              </a:defRPr>
            </a:lvl3pPr>
            <a:lvl4pPr marL="1828800" lvl="3" indent="-342900">
              <a:spcBef>
                <a:spcPts val="0"/>
              </a:spcBef>
              <a:spcAft>
                <a:spcPts val="0"/>
              </a:spcAft>
              <a:buSzPts val="1800"/>
              <a:buFont typeface="Roboto Condensed"/>
              <a:buChar char="○"/>
              <a:defRPr>
                <a:latin typeface="Roboto Condensed"/>
                <a:ea typeface="Roboto Condensed"/>
                <a:cs typeface="Roboto Condensed"/>
                <a:sym typeface="Roboto Condensed"/>
              </a:defRPr>
            </a:lvl4pPr>
            <a:lvl5pPr marL="2286000" lvl="4" indent="-342900">
              <a:spcBef>
                <a:spcPts val="0"/>
              </a:spcBef>
              <a:spcAft>
                <a:spcPts val="0"/>
              </a:spcAft>
              <a:buSzPts val="1800"/>
              <a:buFont typeface="Roboto Condensed"/>
              <a:buChar char="◆"/>
              <a:defRPr>
                <a:latin typeface="Roboto Condensed"/>
                <a:ea typeface="Roboto Condensed"/>
                <a:cs typeface="Roboto Condensed"/>
                <a:sym typeface="Roboto Condensed"/>
              </a:defRPr>
            </a:lvl5pPr>
            <a:lvl6pPr marL="2743200" lvl="5" indent="-342900">
              <a:spcBef>
                <a:spcPts val="0"/>
              </a:spcBef>
              <a:spcAft>
                <a:spcPts val="0"/>
              </a:spcAft>
              <a:buSzPts val="1800"/>
              <a:buFont typeface="Roboto Condensed"/>
              <a:buChar char="●"/>
              <a:defRPr>
                <a:latin typeface="Roboto Condensed"/>
                <a:ea typeface="Roboto Condensed"/>
                <a:cs typeface="Roboto Condensed"/>
                <a:sym typeface="Roboto Condensed"/>
              </a:defRPr>
            </a:lvl6pPr>
            <a:lvl7pPr marL="3200400" lvl="6" indent="-342900">
              <a:spcBef>
                <a:spcPts val="0"/>
              </a:spcBef>
              <a:spcAft>
                <a:spcPts val="0"/>
              </a:spcAft>
              <a:buSzPts val="1800"/>
              <a:buFont typeface="Roboto Condensed"/>
              <a:buChar char="○"/>
              <a:defRPr>
                <a:latin typeface="Roboto Condensed"/>
                <a:ea typeface="Roboto Condensed"/>
                <a:cs typeface="Roboto Condensed"/>
                <a:sym typeface="Roboto Condensed"/>
              </a:defRPr>
            </a:lvl7pPr>
            <a:lvl8pPr marL="3657600" lvl="7" indent="-342900">
              <a:spcBef>
                <a:spcPts val="0"/>
              </a:spcBef>
              <a:spcAft>
                <a:spcPts val="0"/>
              </a:spcAft>
              <a:buSzPts val="1800"/>
              <a:buFont typeface="Roboto Condensed"/>
              <a:buChar char="◆"/>
              <a:defRPr>
                <a:latin typeface="Roboto Condensed"/>
                <a:ea typeface="Roboto Condensed"/>
                <a:cs typeface="Roboto Condensed"/>
                <a:sym typeface="Roboto Condensed"/>
              </a:defRPr>
            </a:lvl8pPr>
            <a:lvl9pPr marL="4114800" lvl="8" indent="-342900">
              <a:spcBef>
                <a:spcPts val="0"/>
              </a:spcBef>
              <a:spcAft>
                <a:spcPts val="0"/>
              </a:spcAft>
              <a:buSzPts val="1800"/>
              <a:buFont typeface="Roboto Condensed"/>
              <a:buChar char="●"/>
              <a:defRPr>
                <a:latin typeface="Roboto Condensed"/>
                <a:ea typeface="Roboto Condensed"/>
                <a:cs typeface="Roboto Condensed"/>
                <a:sym typeface="Roboto Condensed"/>
              </a:defRPr>
            </a:lvl9pPr>
          </a:lstStyle>
          <a:p>
            <a:endParaRPr/>
          </a:p>
        </p:txBody>
      </p:sp>
      <p:sp>
        <p:nvSpPr>
          <p:cNvPr id="16" name="Google Shape;16;p3"/>
          <p:cNvSpPr txBox="1">
            <a:spLocks noGrp="1"/>
          </p:cNvSpPr>
          <p:nvPr>
            <p:ph type="sldNum" idx="12"/>
          </p:nvPr>
        </p:nvSpPr>
        <p:spPr>
          <a:xfrm>
            <a:off x="8556791" y="6333134"/>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7" name="Google Shape;17;p3"/>
          <p:cNvCxnSpPr/>
          <p:nvPr/>
        </p:nvCxnSpPr>
        <p:spPr>
          <a:xfrm>
            <a:off x="295200" y="879600"/>
            <a:ext cx="8391600" cy="135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57200" y="274647"/>
            <a:ext cx="8229600" cy="849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0" name="Google Shape;20;p4"/>
          <p:cNvSpPr txBox="1">
            <a:spLocks noGrp="1"/>
          </p:cNvSpPr>
          <p:nvPr>
            <p:ph type="body" idx="1"/>
          </p:nvPr>
        </p:nvSpPr>
        <p:spPr>
          <a:xfrm>
            <a:off x="457200" y="1600200"/>
            <a:ext cx="3994500" cy="49677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1" name="Google Shape;21;p4"/>
          <p:cNvSpPr txBox="1">
            <a:spLocks noGrp="1"/>
          </p:cNvSpPr>
          <p:nvPr>
            <p:ph type="body" idx="2"/>
          </p:nvPr>
        </p:nvSpPr>
        <p:spPr>
          <a:xfrm>
            <a:off x="4692274" y="1600200"/>
            <a:ext cx="3994500" cy="49677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2" name="Google Shape;22;p4"/>
          <p:cNvSpPr txBox="1">
            <a:spLocks noGrp="1"/>
          </p:cNvSpPr>
          <p:nvPr>
            <p:ph type="sldNum" idx="12"/>
          </p:nvPr>
        </p:nvSpPr>
        <p:spPr>
          <a:xfrm>
            <a:off x="8556791" y="6333134"/>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457200" y="274647"/>
            <a:ext cx="8229600" cy="849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5" name="Google Shape;25;p5"/>
          <p:cNvSpPr txBox="1">
            <a:spLocks noGrp="1"/>
          </p:cNvSpPr>
          <p:nvPr>
            <p:ph type="sldNum" idx="12"/>
          </p:nvPr>
        </p:nvSpPr>
        <p:spPr>
          <a:xfrm>
            <a:off x="8556791" y="6333134"/>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
        <p:cNvGrpSpPr/>
        <p:nvPr/>
      </p:nvGrpSpPr>
      <p:grpSpPr>
        <a:xfrm>
          <a:off x="0" y="0"/>
          <a:ext cx="0" cy="0"/>
          <a:chOff x="0" y="0"/>
          <a:chExt cx="0" cy="0"/>
        </a:xfrm>
      </p:grpSpPr>
      <p:sp>
        <p:nvSpPr>
          <p:cNvPr id="27" name="Google Shape;27;p6"/>
          <p:cNvSpPr txBox="1">
            <a:spLocks noGrp="1"/>
          </p:cNvSpPr>
          <p:nvPr>
            <p:ph type="body" idx="1"/>
          </p:nvPr>
        </p:nvSpPr>
        <p:spPr>
          <a:xfrm>
            <a:off x="457200" y="5875079"/>
            <a:ext cx="8229600" cy="6927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28" name="Google Shape;28;p6"/>
          <p:cNvSpPr txBox="1">
            <a:spLocks noGrp="1"/>
          </p:cNvSpPr>
          <p:nvPr>
            <p:ph type="sldNum" idx="12"/>
          </p:nvPr>
        </p:nvSpPr>
        <p:spPr>
          <a:xfrm>
            <a:off x="8556791" y="6333134"/>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
        <p:cNvGrpSpPr/>
        <p:nvPr/>
      </p:nvGrpSpPr>
      <p:grpSpPr>
        <a:xfrm>
          <a:off x="0" y="0"/>
          <a:ext cx="0" cy="0"/>
          <a:chOff x="0" y="0"/>
          <a:chExt cx="0" cy="0"/>
        </a:xfrm>
      </p:grpSpPr>
      <p:sp>
        <p:nvSpPr>
          <p:cNvPr id="30" name="Google Shape;30;p7"/>
          <p:cNvSpPr txBox="1">
            <a:spLocks noGrp="1"/>
          </p:cNvSpPr>
          <p:nvPr>
            <p:ph type="sldNum" idx="12"/>
          </p:nvPr>
        </p:nvSpPr>
        <p:spPr>
          <a:xfrm>
            <a:off x="8556791" y="6333134"/>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47"/>
            <a:ext cx="8229600" cy="849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0B5394"/>
              </a:buClr>
              <a:buSzPts val="3600"/>
              <a:buFont typeface="Droid Sans"/>
              <a:buNone/>
              <a:defRPr sz="3600" b="1">
                <a:solidFill>
                  <a:srgbClr val="0B5394"/>
                </a:solidFill>
                <a:latin typeface="Droid Sans"/>
                <a:ea typeface="Droid Sans"/>
                <a:cs typeface="Droid Sans"/>
                <a:sym typeface="Droid Sans"/>
              </a:defRPr>
            </a:lvl1pPr>
            <a:lvl2pPr lvl="1">
              <a:spcBef>
                <a:spcPts val="0"/>
              </a:spcBef>
              <a:spcAft>
                <a:spcPts val="0"/>
              </a:spcAft>
              <a:buClr>
                <a:srgbClr val="0B5394"/>
              </a:buClr>
              <a:buSzPts val="3600"/>
              <a:buFont typeface="Droid Sans"/>
              <a:buNone/>
              <a:defRPr sz="3600" b="1">
                <a:solidFill>
                  <a:srgbClr val="0B5394"/>
                </a:solidFill>
                <a:latin typeface="Droid Sans"/>
                <a:ea typeface="Droid Sans"/>
                <a:cs typeface="Droid Sans"/>
                <a:sym typeface="Droid Sans"/>
              </a:defRPr>
            </a:lvl2pPr>
            <a:lvl3pPr lvl="2">
              <a:spcBef>
                <a:spcPts val="0"/>
              </a:spcBef>
              <a:spcAft>
                <a:spcPts val="0"/>
              </a:spcAft>
              <a:buClr>
                <a:srgbClr val="0B5394"/>
              </a:buClr>
              <a:buSzPts val="3600"/>
              <a:buFont typeface="Droid Sans"/>
              <a:buNone/>
              <a:defRPr sz="3600" b="1">
                <a:solidFill>
                  <a:srgbClr val="0B5394"/>
                </a:solidFill>
                <a:latin typeface="Droid Sans"/>
                <a:ea typeface="Droid Sans"/>
                <a:cs typeface="Droid Sans"/>
                <a:sym typeface="Droid Sans"/>
              </a:defRPr>
            </a:lvl3pPr>
            <a:lvl4pPr lvl="3">
              <a:spcBef>
                <a:spcPts val="0"/>
              </a:spcBef>
              <a:spcAft>
                <a:spcPts val="0"/>
              </a:spcAft>
              <a:buClr>
                <a:srgbClr val="0B5394"/>
              </a:buClr>
              <a:buSzPts val="3600"/>
              <a:buFont typeface="Droid Sans"/>
              <a:buNone/>
              <a:defRPr sz="3600" b="1">
                <a:solidFill>
                  <a:srgbClr val="0B5394"/>
                </a:solidFill>
                <a:latin typeface="Droid Sans"/>
                <a:ea typeface="Droid Sans"/>
                <a:cs typeface="Droid Sans"/>
                <a:sym typeface="Droid Sans"/>
              </a:defRPr>
            </a:lvl4pPr>
            <a:lvl5pPr lvl="4">
              <a:spcBef>
                <a:spcPts val="0"/>
              </a:spcBef>
              <a:spcAft>
                <a:spcPts val="0"/>
              </a:spcAft>
              <a:buClr>
                <a:srgbClr val="0B5394"/>
              </a:buClr>
              <a:buSzPts val="3600"/>
              <a:buFont typeface="Droid Sans"/>
              <a:buNone/>
              <a:defRPr sz="3600" b="1">
                <a:solidFill>
                  <a:srgbClr val="0B5394"/>
                </a:solidFill>
                <a:latin typeface="Droid Sans"/>
                <a:ea typeface="Droid Sans"/>
                <a:cs typeface="Droid Sans"/>
                <a:sym typeface="Droid Sans"/>
              </a:defRPr>
            </a:lvl5pPr>
            <a:lvl6pPr lvl="5">
              <a:spcBef>
                <a:spcPts val="0"/>
              </a:spcBef>
              <a:spcAft>
                <a:spcPts val="0"/>
              </a:spcAft>
              <a:buClr>
                <a:srgbClr val="0B5394"/>
              </a:buClr>
              <a:buSzPts val="3600"/>
              <a:buFont typeface="Droid Sans"/>
              <a:buNone/>
              <a:defRPr sz="3600" b="1">
                <a:solidFill>
                  <a:srgbClr val="0B5394"/>
                </a:solidFill>
                <a:latin typeface="Droid Sans"/>
                <a:ea typeface="Droid Sans"/>
                <a:cs typeface="Droid Sans"/>
                <a:sym typeface="Droid Sans"/>
              </a:defRPr>
            </a:lvl6pPr>
            <a:lvl7pPr lvl="6">
              <a:spcBef>
                <a:spcPts val="0"/>
              </a:spcBef>
              <a:spcAft>
                <a:spcPts val="0"/>
              </a:spcAft>
              <a:buClr>
                <a:srgbClr val="0B5394"/>
              </a:buClr>
              <a:buSzPts val="3600"/>
              <a:buFont typeface="Droid Sans"/>
              <a:buNone/>
              <a:defRPr sz="3600" b="1">
                <a:solidFill>
                  <a:srgbClr val="0B5394"/>
                </a:solidFill>
                <a:latin typeface="Droid Sans"/>
                <a:ea typeface="Droid Sans"/>
                <a:cs typeface="Droid Sans"/>
                <a:sym typeface="Droid Sans"/>
              </a:defRPr>
            </a:lvl7pPr>
            <a:lvl8pPr lvl="7">
              <a:spcBef>
                <a:spcPts val="0"/>
              </a:spcBef>
              <a:spcAft>
                <a:spcPts val="0"/>
              </a:spcAft>
              <a:buClr>
                <a:srgbClr val="0B5394"/>
              </a:buClr>
              <a:buSzPts val="3600"/>
              <a:buFont typeface="Droid Sans"/>
              <a:buNone/>
              <a:defRPr sz="3600" b="1">
                <a:solidFill>
                  <a:srgbClr val="0B5394"/>
                </a:solidFill>
                <a:latin typeface="Droid Sans"/>
                <a:ea typeface="Droid Sans"/>
                <a:cs typeface="Droid Sans"/>
                <a:sym typeface="Droid Sans"/>
              </a:defRPr>
            </a:lvl8pPr>
            <a:lvl9pPr lvl="8">
              <a:spcBef>
                <a:spcPts val="0"/>
              </a:spcBef>
              <a:spcAft>
                <a:spcPts val="0"/>
              </a:spcAft>
              <a:buClr>
                <a:srgbClr val="0B5394"/>
              </a:buClr>
              <a:buSzPts val="3600"/>
              <a:buFont typeface="Droid Sans"/>
              <a:buNone/>
              <a:defRPr sz="3600" b="1">
                <a:solidFill>
                  <a:srgbClr val="0B5394"/>
                </a:solidFill>
                <a:latin typeface="Droid Sans"/>
                <a:ea typeface="Droid Sans"/>
                <a:cs typeface="Droid Sans"/>
                <a:sym typeface="Droid Sans"/>
              </a:defRPr>
            </a:lvl9pPr>
          </a:lstStyle>
          <a:p>
            <a:endParaRPr/>
          </a:p>
        </p:txBody>
      </p:sp>
      <p:sp>
        <p:nvSpPr>
          <p:cNvPr id="7" name="Google Shape;7;p1"/>
          <p:cNvSpPr txBox="1">
            <a:spLocks noGrp="1"/>
          </p:cNvSpPr>
          <p:nvPr>
            <p:ph type="body" idx="1"/>
          </p:nvPr>
        </p:nvSpPr>
        <p:spPr>
          <a:xfrm>
            <a:off x="457200" y="1600200"/>
            <a:ext cx="8229600" cy="4967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Droid Sans"/>
              <a:buChar char="➔"/>
              <a:defRPr sz="3000">
                <a:solidFill>
                  <a:schemeClr val="dk1"/>
                </a:solidFill>
                <a:latin typeface="Droid Sans"/>
                <a:ea typeface="Droid Sans"/>
                <a:cs typeface="Droid Sans"/>
                <a:sym typeface="Droid Sans"/>
              </a:defRPr>
            </a:lvl1pPr>
            <a:lvl2pPr marL="914400" lvl="1" indent="-381000">
              <a:spcBef>
                <a:spcPts val="0"/>
              </a:spcBef>
              <a:spcAft>
                <a:spcPts val="0"/>
              </a:spcAft>
              <a:buClr>
                <a:schemeClr val="dk1"/>
              </a:buClr>
              <a:buSzPts val="2400"/>
              <a:buFont typeface="Droid Sans"/>
              <a:buChar char="◆"/>
              <a:defRPr sz="2400">
                <a:solidFill>
                  <a:schemeClr val="dk1"/>
                </a:solidFill>
                <a:latin typeface="Droid Sans"/>
                <a:ea typeface="Droid Sans"/>
                <a:cs typeface="Droid Sans"/>
                <a:sym typeface="Droid Sans"/>
              </a:defRPr>
            </a:lvl2pPr>
            <a:lvl3pPr marL="1371600" lvl="2" indent="-381000">
              <a:spcBef>
                <a:spcPts val="0"/>
              </a:spcBef>
              <a:spcAft>
                <a:spcPts val="0"/>
              </a:spcAft>
              <a:buClr>
                <a:schemeClr val="dk1"/>
              </a:buClr>
              <a:buSzPts val="2400"/>
              <a:buFont typeface="Droid Sans"/>
              <a:buChar char="●"/>
              <a:defRPr sz="2400">
                <a:solidFill>
                  <a:schemeClr val="dk1"/>
                </a:solidFill>
                <a:latin typeface="Droid Sans"/>
                <a:ea typeface="Droid Sans"/>
                <a:cs typeface="Droid Sans"/>
                <a:sym typeface="Droid Sans"/>
              </a:defRPr>
            </a:lvl3pPr>
            <a:lvl4pPr marL="1828800" lvl="3" indent="-3429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4pPr>
            <a:lvl5pPr marL="2286000" lvl="4" indent="-3429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5pPr>
            <a:lvl6pPr marL="2743200" lvl="5" indent="-3429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6pPr>
            <a:lvl7pPr marL="3200400" lvl="6" indent="-3429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7pPr>
            <a:lvl8pPr marL="3657600" lvl="7" indent="-3429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8pPr>
            <a:lvl9pPr marL="4114800" lvl="8" indent="-3429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9pPr>
          </a:lstStyle>
          <a:p>
            <a:endParaRPr/>
          </a:p>
        </p:txBody>
      </p:sp>
      <p:sp>
        <p:nvSpPr>
          <p:cNvPr id="8" name="Google Shape;8;p1"/>
          <p:cNvSpPr txBox="1">
            <a:spLocks noGrp="1"/>
          </p:cNvSpPr>
          <p:nvPr>
            <p:ph type="sldNum" idx="12"/>
          </p:nvPr>
        </p:nvSpPr>
        <p:spPr>
          <a:xfrm>
            <a:off x="8556791" y="6333134"/>
            <a:ext cx="548700" cy="524700"/>
          </a:xfrm>
          <a:prstGeom prst="rect">
            <a:avLst/>
          </a:prstGeom>
          <a:noFill/>
          <a:ln>
            <a:noFill/>
          </a:ln>
        </p:spPr>
        <p:txBody>
          <a:bodyPr spcFirstLastPara="1" wrap="square" lIns="91425" tIns="91425" rIns="91425" bIns="91425" anchor="ctr" anchorCtr="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ctrTitle"/>
          </p:nvPr>
        </p:nvSpPr>
        <p:spPr>
          <a:xfrm>
            <a:off x="292075" y="1154800"/>
            <a:ext cx="7543800" cy="9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3F3F3"/>
                </a:solidFill>
                <a:latin typeface="Roboto Condensed"/>
                <a:ea typeface="Roboto Condensed"/>
                <a:cs typeface="Roboto Condensed"/>
                <a:sym typeface="Roboto Condensed"/>
              </a:rPr>
              <a:t>Conceptual Model</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sp>
        <p:nvSpPr>
          <p:cNvPr id="36" name="Google Shape;36;p8"/>
          <p:cNvSpPr txBox="1">
            <a:spLocks noGrp="1"/>
          </p:cNvSpPr>
          <p:nvPr>
            <p:ph type="ctrTitle"/>
          </p:nvPr>
        </p:nvSpPr>
        <p:spPr>
          <a:xfrm>
            <a:off x="292075" y="1669600"/>
            <a:ext cx="7543800" cy="9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rgbClr val="F3F3F3"/>
                </a:solidFill>
                <a:latin typeface="Roboto Condensed"/>
                <a:ea typeface="Roboto Condensed"/>
                <a:cs typeface="Roboto Condensed"/>
                <a:sym typeface="Roboto Condensed"/>
              </a:rPr>
              <a:t>CE3101 - Databases</a:t>
            </a:r>
            <a:br>
              <a:rPr lang="en" sz="1800">
                <a:solidFill>
                  <a:srgbClr val="F3F3F3"/>
                </a:solidFill>
                <a:latin typeface="Roboto Condensed"/>
                <a:ea typeface="Roboto Condensed"/>
                <a:cs typeface="Roboto Condensed"/>
                <a:sym typeface="Roboto Condensed"/>
              </a:rPr>
            </a:br>
            <a:endParaRPr sz="1800">
              <a:solidFill>
                <a:srgbClr val="F3F3F3"/>
              </a:solidFill>
              <a:latin typeface="Roboto Condensed"/>
              <a:ea typeface="Roboto Condensed"/>
              <a:cs typeface="Roboto Condensed"/>
              <a:sym typeface="Roboto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bake a cake</a:t>
            </a:r>
            <a:endParaRPr/>
          </a:p>
        </p:txBody>
      </p:sp>
      <p:sp>
        <p:nvSpPr>
          <p:cNvPr id="97" name="Google Shape;97;p17"/>
          <p:cNvSpPr txBox="1">
            <a:spLocks noGrp="1"/>
          </p:cNvSpPr>
          <p:nvPr>
            <p:ph type="body" idx="1"/>
          </p:nvPr>
        </p:nvSpPr>
        <p:spPr>
          <a:xfrm>
            <a:off x="457200" y="1081200"/>
            <a:ext cx="8229600" cy="7449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What objects are involved?</a:t>
            </a:r>
            <a:endParaRPr/>
          </a:p>
        </p:txBody>
      </p:sp>
      <p:pic>
        <p:nvPicPr>
          <p:cNvPr id="98" name="Google Shape;98;p17"/>
          <p:cNvPicPr preferRelativeResize="0"/>
          <p:nvPr/>
        </p:nvPicPr>
        <p:blipFill>
          <a:blip r:embed="rId3">
            <a:alphaModFix/>
          </a:blip>
          <a:stretch>
            <a:fillRect/>
          </a:stretch>
        </p:blipFill>
        <p:spPr>
          <a:xfrm>
            <a:off x="204575" y="1694775"/>
            <a:ext cx="1435548" cy="1957572"/>
          </a:xfrm>
          <a:prstGeom prst="rect">
            <a:avLst/>
          </a:prstGeom>
          <a:noFill/>
          <a:ln>
            <a:noFill/>
          </a:ln>
        </p:spPr>
      </p:pic>
      <p:pic>
        <p:nvPicPr>
          <p:cNvPr id="99" name="Google Shape;99;p17"/>
          <p:cNvPicPr preferRelativeResize="0"/>
          <p:nvPr/>
        </p:nvPicPr>
        <p:blipFill>
          <a:blip r:embed="rId4">
            <a:alphaModFix/>
          </a:blip>
          <a:stretch>
            <a:fillRect/>
          </a:stretch>
        </p:blipFill>
        <p:spPr>
          <a:xfrm>
            <a:off x="1701650" y="2167329"/>
            <a:ext cx="1435550" cy="1918995"/>
          </a:xfrm>
          <a:prstGeom prst="rect">
            <a:avLst/>
          </a:prstGeom>
          <a:noFill/>
          <a:ln>
            <a:noFill/>
          </a:ln>
        </p:spPr>
      </p:pic>
      <p:pic>
        <p:nvPicPr>
          <p:cNvPr id="100" name="Google Shape;100;p17"/>
          <p:cNvPicPr preferRelativeResize="0"/>
          <p:nvPr/>
        </p:nvPicPr>
        <p:blipFill>
          <a:blip r:embed="rId5">
            <a:alphaModFix/>
          </a:blip>
          <a:stretch>
            <a:fillRect/>
          </a:stretch>
        </p:blipFill>
        <p:spPr>
          <a:xfrm>
            <a:off x="3198713" y="3100975"/>
            <a:ext cx="1955749" cy="1287525"/>
          </a:xfrm>
          <a:prstGeom prst="rect">
            <a:avLst/>
          </a:prstGeom>
          <a:noFill/>
          <a:ln>
            <a:noFill/>
          </a:ln>
        </p:spPr>
      </p:pic>
      <p:pic>
        <p:nvPicPr>
          <p:cNvPr id="101" name="Google Shape;101;p17"/>
          <p:cNvPicPr preferRelativeResize="0"/>
          <p:nvPr/>
        </p:nvPicPr>
        <p:blipFill>
          <a:blip r:embed="rId6">
            <a:alphaModFix/>
          </a:blip>
          <a:stretch>
            <a:fillRect/>
          </a:stretch>
        </p:blipFill>
        <p:spPr>
          <a:xfrm>
            <a:off x="5045175" y="3652349"/>
            <a:ext cx="2286975" cy="1454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bake a cake</a:t>
            </a:r>
            <a:endParaRPr/>
          </a:p>
        </p:txBody>
      </p:sp>
      <p:sp>
        <p:nvSpPr>
          <p:cNvPr id="107" name="Google Shape;107;p18"/>
          <p:cNvSpPr txBox="1">
            <a:spLocks noGrp="1"/>
          </p:cNvSpPr>
          <p:nvPr>
            <p:ph type="body" idx="1"/>
          </p:nvPr>
        </p:nvSpPr>
        <p:spPr>
          <a:xfrm>
            <a:off x="457200" y="1081200"/>
            <a:ext cx="8229600" cy="7449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What objects are involved?</a:t>
            </a:r>
            <a:endParaRPr/>
          </a:p>
        </p:txBody>
      </p:sp>
      <p:pic>
        <p:nvPicPr>
          <p:cNvPr id="108" name="Google Shape;108;p18"/>
          <p:cNvPicPr preferRelativeResize="0"/>
          <p:nvPr/>
        </p:nvPicPr>
        <p:blipFill>
          <a:blip r:embed="rId3">
            <a:alphaModFix/>
          </a:blip>
          <a:stretch>
            <a:fillRect/>
          </a:stretch>
        </p:blipFill>
        <p:spPr>
          <a:xfrm>
            <a:off x="204575" y="1694775"/>
            <a:ext cx="1435548" cy="1957572"/>
          </a:xfrm>
          <a:prstGeom prst="rect">
            <a:avLst/>
          </a:prstGeom>
          <a:noFill/>
          <a:ln>
            <a:noFill/>
          </a:ln>
        </p:spPr>
      </p:pic>
      <p:pic>
        <p:nvPicPr>
          <p:cNvPr id="109" name="Google Shape;109;p18"/>
          <p:cNvPicPr preferRelativeResize="0"/>
          <p:nvPr/>
        </p:nvPicPr>
        <p:blipFill>
          <a:blip r:embed="rId4">
            <a:alphaModFix/>
          </a:blip>
          <a:stretch>
            <a:fillRect/>
          </a:stretch>
        </p:blipFill>
        <p:spPr>
          <a:xfrm>
            <a:off x="1701650" y="2167329"/>
            <a:ext cx="1435550" cy="1918995"/>
          </a:xfrm>
          <a:prstGeom prst="rect">
            <a:avLst/>
          </a:prstGeom>
          <a:noFill/>
          <a:ln>
            <a:noFill/>
          </a:ln>
        </p:spPr>
      </p:pic>
      <p:pic>
        <p:nvPicPr>
          <p:cNvPr id="110" name="Google Shape;110;p18"/>
          <p:cNvPicPr preferRelativeResize="0"/>
          <p:nvPr/>
        </p:nvPicPr>
        <p:blipFill>
          <a:blip r:embed="rId5">
            <a:alphaModFix/>
          </a:blip>
          <a:stretch>
            <a:fillRect/>
          </a:stretch>
        </p:blipFill>
        <p:spPr>
          <a:xfrm>
            <a:off x="3198713" y="3100975"/>
            <a:ext cx="1955749" cy="1287525"/>
          </a:xfrm>
          <a:prstGeom prst="rect">
            <a:avLst/>
          </a:prstGeom>
          <a:noFill/>
          <a:ln>
            <a:noFill/>
          </a:ln>
        </p:spPr>
      </p:pic>
      <p:pic>
        <p:nvPicPr>
          <p:cNvPr id="111" name="Google Shape;111;p18"/>
          <p:cNvPicPr preferRelativeResize="0"/>
          <p:nvPr/>
        </p:nvPicPr>
        <p:blipFill>
          <a:blip r:embed="rId6">
            <a:alphaModFix/>
          </a:blip>
          <a:stretch>
            <a:fillRect/>
          </a:stretch>
        </p:blipFill>
        <p:spPr>
          <a:xfrm>
            <a:off x="5045175" y="3652349"/>
            <a:ext cx="2286975" cy="1454499"/>
          </a:xfrm>
          <a:prstGeom prst="rect">
            <a:avLst/>
          </a:prstGeom>
          <a:noFill/>
          <a:ln>
            <a:noFill/>
          </a:ln>
        </p:spPr>
      </p:pic>
      <p:pic>
        <p:nvPicPr>
          <p:cNvPr id="112" name="Google Shape;112;p18"/>
          <p:cNvPicPr preferRelativeResize="0"/>
          <p:nvPr/>
        </p:nvPicPr>
        <p:blipFill>
          <a:blip r:embed="rId7">
            <a:alphaModFix/>
          </a:blip>
          <a:stretch>
            <a:fillRect/>
          </a:stretch>
        </p:blipFill>
        <p:spPr>
          <a:xfrm>
            <a:off x="7354735" y="4742775"/>
            <a:ext cx="1789268" cy="1574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Now define the relationship between the objects</a:t>
            </a:r>
            <a:endParaRPr/>
          </a:p>
        </p:txBody>
      </p:sp>
      <p:pic>
        <p:nvPicPr>
          <p:cNvPr id="118" name="Google Shape;118;p19"/>
          <p:cNvPicPr preferRelativeResize="0"/>
          <p:nvPr/>
        </p:nvPicPr>
        <p:blipFill>
          <a:blip r:embed="rId3">
            <a:alphaModFix/>
          </a:blip>
          <a:stretch>
            <a:fillRect/>
          </a:stretch>
        </p:blipFill>
        <p:spPr>
          <a:xfrm>
            <a:off x="5528351" y="2513109"/>
            <a:ext cx="2269564" cy="1948987"/>
          </a:xfrm>
          <a:prstGeom prst="rect">
            <a:avLst/>
          </a:prstGeom>
          <a:noFill/>
          <a:ln>
            <a:noFill/>
          </a:ln>
        </p:spPr>
      </p:pic>
      <p:pic>
        <p:nvPicPr>
          <p:cNvPr id="119" name="Google Shape;119;p19"/>
          <p:cNvPicPr preferRelativeResize="0"/>
          <p:nvPr/>
        </p:nvPicPr>
        <p:blipFill>
          <a:blip r:embed="rId4">
            <a:alphaModFix/>
          </a:blip>
          <a:stretch>
            <a:fillRect/>
          </a:stretch>
        </p:blipFill>
        <p:spPr>
          <a:xfrm>
            <a:off x="1184800" y="2727056"/>
            <a:ext cx="1214545" cy="1616226"/>
          </a:xfrm>
          <a:prstGeom prst="rect">
            <a:avLst/>
          </a:prstGeom>
          <a:noFill/>
          <a:ln>
            <a:noFill/>
          </a:ln>
        </p:spPr>
      </p:pic>
      <p:pic>
        <p:nvPicPr>
          <p:cNvPr id="120" name="Google Shape;120;p19"/>
          <p:cNvPicPr preferRelativeResize="0"/>
          <p:nvPr/>
        </p:nvPicPr>
        <p:blipFill>
          <a:blip r:embed="rId5">
            <a:alphaModFix/>
          </a:blip>
          <a:stretch>
            <a:fillRect/>
          </a:stretch>
        </p:blipFill>
        <p:spPr>
          <a:xfrm>
            <a:off x="3438163" y="1576574"/>
            <a:ext cx="1441581" cy="1880564"/>
          </a:xfrm>
          <a:prstGeom prst="rect">
            <a:avLst/>
          </a:prstGeom>
          <a:noFill/>
          <a:ln>
            <a:noFill/>
          </a:ln>
        </p:spPr>
      </p:pic>
      <p:pic>
        <p:nvPicPr>
          <p:cNvPr id="121" name="Google Shape;121;p19"/>
          <p:cNvPicPr preferRelativeResize="0"/>
          <p:nvPr/>
        </p:nvPicPr>
        <p:blipFill>
          <a:blip r:embed="rId6">
            <a:alphaModFix/>
          </a:blip>
          <a:stretch>
            <a:fillRect/>
          </a:stretch>
        </p:blipFill>
        <p:spPr>
          <a:xfrm>
            <a:off x="2924242" y="4572995"/>
            <a:ext cx="2604120" cy="1616229"/>
          </a:xfrm>
          <a:prstGeom prst="rect">
            <a:avLst/>
          </a:prstGeom>
          <a:noFill/>
          <a:ln>
            <a:noFill/>
          </a:ln>
        </p:spPr>
      </p:pic>
      <p:cxnSp>
        <p:nvCxnSpPr>
          <p:cNvPr id="122" name="Google Shape;122;p19"/>
          <p:cNvCxnSpPr/>
          <p:nvPr/>
        </p:nvCxnSpPr>
        <p:spPr>
          <a:xfrm>
            <a:off x="4191968" y="3607076"/>
            <a:ext cx="15000" cy="844800"/>
          </a:xfrm>
          <a:prstGeom prst="straightConnector1">
            <a:avLst/>
          </a:prstGeom>
          <a:noFill/>
          <a:ln w="38100" cap="flat" cmpd="sng">
            <a:solidFill>
              <a:srgbClr val="666666"/>
            </a:solidFill>
            <a:prstDash val="solid"/>
            <a:round/>
            <a:headEnd type="none" w="med" len="med"/>
            <a:tailEnd type="triangle" w="med" len="med"/>
          </a:ln>
        </p:spPr>
      </p:cxnSp>
      <p:cxnSp>
        <p:nvCxnSpPr>
          <p:cNvPr id="123" name="Google Shape;123;p19"/>
          <p:cNvCxnSpPr/>
          <p:nvPr/>
        </p:nvCxnSpPr>
        <p:spPr>
          <a:xfrm>
            <a:off x="2632328" y="4041505"/>
            <a:ext cx="873300" cy="585300"/>
          </a:xfrm>
          <a:prstGeom prst="straightConnector1">
            <a:avLst/>
          </a:prstGeom>
          <a:noFill/>
          <a:ln w="38100" cap="flat" cmpd="sng">
            <a:solidFill>
              <a:srgbClr val="666666"/>
            </a:solidFill>
            <a:prstDash val="solid"/>
            <a:round/>
            <a:headEnd type="none" w="med" len="med"/>
            <a:tailEnd type="triangle" w="med" len="med"/>
          </a:ln>
        </p:spPr>
      </p:cxnSp>
      <p:cxnSp>
        <p:nvCxnSpPr>
          <p:cNvPr id="124" name="Google Shape;124;p19"/>
          <p:cNvCxnSpPr/>
          <p:nvPr/>
        </p:nvCxnSpPr>
        <p:spPr>
          <a:xfrm flipH="1">
            <a:off x="4879606" y="3814596"/>
            <a:ext cx="789900" cy="711600"/>
          </a:xfrm>
          <a:prstGeom prst="straightConnector1">
            <a:avLst/>
          </a:prstGeom>
          <a:noFill/>
          <a:ln w="38100" cap="flat" cmpd="sng">
            <a:solidFill>
              <a:srgbClr val="666666"/>
            </a:solidFill>
            <a:prstDash val="solid"/>
            <a:round/>
            <a:headEnd type="none" w="med" len="med"/>
            <a:tailEnd type="triangle" w="med" len="med"/>
          </a:ln>
        </p:spPr>
      </p:cxnSp>
      <p:pic>
        <p:nvPicPr>
          <p:cNvPr id="125" name="Google Shape;125;p19"/>
          <p:cNvPicPr preferRelativeResize="0"/>
          <p:nvPr/>
        </p:nvPicPr>
        <p:blipFill>
          <a:blip r:embed="rId7">
            <a:alphaModFix/>
          </a:blip>
          <a:stretch>
            <a:fillRect/>
          </a:stretch>
        </p:blipFill>
        <p:spPr>
          <a:xfrm>
            <a:off x="5582706" y="4662455"/>
            <a:ext cx="2376495" cy="1526768"/>
          </a:xfrm>
          <a:prstGeom prst="rect">
            <a:avLst/>
          </a:prstGeom>
          <a:noFill/>
          <a:ln>
            <a:noFill/>
          </a:ln>
        </p:spPr>
      </p:pic>
      <p:cxnSp>
        <p:nvCxnSpPr>
          <p:cNvPr id="126" name="Google Shape;126;p19"/>
          <p:cNvCxnSpPr/>
          <p:nvPr/>
        </p:nvCxnSpPr>
        <p:spPr>
          <a:xfrm rot="10800000">
            <a:off x="5061635" y="2415863"/>
            <a:ext cx="644400" cy="413100"/>
          </a:xfrm>
          <a:prstGeom prst="straightConnector1">
            <a:avLst/>
          </a:prstGeom>
          <a:noFill/>
          <a:ln w="38100" cap="flat" cmpd="sng">
            <a:solidFill>
              <a:srgbClr val="666666"/>
            </a:solidFill>
            <a:prstDash val="solid"/>
            <a:round/>
            <a:headEnd type="none" w="med" len="med"/>
            <a:tailEnd type="triangle" w="med" len="med"/>
          </a:ln>
        </p:spPr>
      </p:cxnSp>
      <p:cxnSp>
        <p:nvCxnSpPr>
          <p:cNvPr id="127" name="Google Shape;127;p19"/>
          <p:cNvCxnSpPr/>
          <p:nvPr/>
        </p:nvCxnSpPr>
        <p:spPr>
          <a:xfrm rot="10800000" flipH="1">
            <a:off x="2586437" y="2535413"/>
            <a:ext cx="767400" cy="448200"/>
          </a:xfrm>
          <a:prstGeom prst="straightConnector1">
            <a:avLst/>
          </a:prstGeom>
          <a:noFill/>
          <a:ln w="38100" cap="flat" cmpd="sng">
            <a:solidFill>
              <a:srgbClr val="666666"/>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 have to define the attributes of each one</a:t>
            </a:r>
            <a:endParaRPr/>
          </a:p>
        </p:txBody>
      </p:sp>
      <p:sp>
        <p:nvSpPr>
          <p:cNvPr id="133" name="Google Shape;133;p20"/>
          <p:cNvSpPr txBox="1">
            <a:spLocks noGrp="1"/>
          </p:cNvSpPr>
          <p:nvPr>
            <p:ph type="body" idx="1"/>
          </p:nvPr>
        </p:nvSpPr>
        <p:spPr>
          <a:xfrm>
            <a:off x="457200" y="1081200"/>
            <a:ext cx="8229600" cy="7449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Ok… you need an egg, but what kind of egg?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 have to define the attributes of each one</a:t>
            </a:r>
            <a:endParaRPr/>
          </a:p>
        </p:txBody>
      </p:sp>
      <p:sp>
        <p:nvSpPr>
          <p:cNvPr id="139" name="Google Shape;139;p21"/>
          <p:cNvSpPr txBox="1">
            <a:spLocks noGrp="1"/>
          </p:cNvSpPr>
          <p:nvPr>
            <p:ph type="body" idx="1"/>
          </p:nvPr>
        </p:nvSpPr>
        <p:spPr>
          <a:xfrm>
            <a:off x="457200" y="1081200"/>
            <a:ext cx="8229600" cy="7449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Ok… you need an egg, but what kind of egg?</a:t>
            </a:r>
            <a:endParaRPr/>
          </a:p>
        </p:txBody>
      </p:sp>
      <p:pic>
        <p:nvPicPr>
          <p:cNvPr id="140" name="Google Shape;140;p21"/>
          <p:cNvPicPr preferRelativeResize="0"/>
          <p:nvPr/>
        </p:nvPicPr>
        <p:blipFill>
          <a:blip r:embed="rId3">
            <a:alphaModFix/>
          </a:blip>
          <a:stretch>
            <a:fillRect/>
          </a:stretch>
        </p:blipFill>
        <p:spPr>
          <a:xfrm>
            <a:off x="3273824" y="2027699"/>
            <a:ext cx="4041450" cy="4041450"/>
          </a:xfrm>
          <a:prstGeom prst="rect">
            <a:avLst/>
          </a:prstGeom>
          <a:noFill/>
          <a:ln>
            <a:noFill/>
          </a:ln>
        </p:spPr>
      </p:pic>
      <p:pic>
        <p:nvPicPr>
          <p:cNvPr id="141" name="Google Shape;141;p21"/>
          <p:cNvPicPr preferRelativeResize="0"/>
          <p:nvPr/>
        </p:nvPicPr>
        <p:blipFill rotWithShape="1">
          <a:blip r:embed="rId4">
            <a:alphaModFix/>
          </a:blip>
          <a:srcRect l="9403"/>
          <a:stretch/>
        </p:blipFill>
        <p:spPr>
          <a:xfrm>
            <a:off x="6795050" y="3195750"/>
            <a:ext cx="2177998" cy="2404175"/>
          </a:xfrm>
          <a:prstGeom prst="rect">
            <a:avLst/>
          </a:prstGeom>
          <a:noFill/>
          <a:ln>
            <a:noFill/>
          </a:ln>
        </p:spPr>
      </p:pic>
      <p:pic>
        <p:nvPicPr>
          <p:cNvPr id="142" name="Google Shape;142;p21"/>
          <p:cNvPicPr preferRelativeResize="0"/>
          <p:nvPr/>
        </p:nvPicPr>
        <p:blipFill>
          <a:blip r:embed="rId5">
            <a:alphaModFix/>
          </a:blip>
          <a:stretch>
            <a:fillRect/>
          </a:stretch>
        </p:blipFill>
        <p:spPr>
          <a:xfrm>
            <a:off x="1938325" y="3190676"/>
            <a:ext cx="1763049" cy="2404176"/>
          </a:xfrm>
          <a:prstGeom prst="rect">
            <a:avLst/>
          </a:prstGeom>
          <a:noFill/>
          <a:ln>
            <a:noFill/>
          </a:ln>
        </p:spPr>
      </p:pic>
      <p:pic>
        <p:nvPicPr>
          <p:cNvPr id="143" name="Google Shape;143;p21"/>
          <p:cNvPicPr preferRelativeResize="0"/>
          <p:nvPr/>
        </p:nvPicPr>
        <p:blipFill>
          <a:blip r:embed="rId6">
            <a:alphaModFix/>
          </a:blip>
          <a:stretch>
            <a:fillRect/>
          </a:stretch>
        </p:blipFill>
        <p:spPr>
          <a:xfrm>
            <a:off x="475750" y="3847925"/>
            <a:ext cx="1153150" cy="1406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Ejercicio Modelado del Contexto de un Problema</a:t>
            </a:r>
            <a:endParaRPr/>
          </a:p>
        </p:txBody>
      </p:sp>
      <p:sp>
        <p:nvSpPr>
          <p:cNvPr id="149" name="Google Shape;149;p22"/>
          <p:cNvSpPr txBox="1">
            <a:spLocks noGrp="1"/>
          </p:cNvSpPr>
          <p:nvPr>
            <p:ph type="body" idx="1"/>
          </p:nvPr>
        </p:nvSpPr>
        <p:spPr>
          <a:xfrm>
            <a:off x="457200" y="1081200"/>
            <a:ext cx="8229600" cy="7449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Entities and Attributes</a:t>
            </a:r>
            <a:endParaRPr/>
          </a:p>
        </p:txBody>
      </p:sp>
      <p:sp>
        <p:nvSpPr>
          <p:cNvPr id="155" name="Google Shape;155;p23"/>
          <p:cNvSpPr txBox="1">
            <a:spLocks noGrp="1"/>
          </p:cNvSpPr>
          <p:nvPr>
            <p:ph type="body" idx="1"/>
          </p:nvPr>
        </p:nvSpPr>
        <p:spPr>
          <a:xfrm>
            <a:off x="457200" y="1081200"/>
            <a:ext cx="7977000" cy="50730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The basic object that the ER Model represents is an </a:t>
            </a:r>
            <a:r>
              <a:rPr lang="en" b="1"/>
              <a:t>entity</a:t>
            </a:r>
            <a:r>
              <a:rPr lang="en"/>
              <a:t>, which is a </a:t>
            </a:r>
            <a:r>
              <a:rPr lang="en" i="1"/>
              <a:t>thing</a:t>
            </a:r>
            <a:r>
              <a:rPr lang="en"/>
              <a:t> in the real world with an independent existence.</a:t>
            </a:r>
            <a:endParaRPr/>
          </a:p>
          <a:p>
            <a:pPr marL="457200" marR="0" lvl="0" indent="0" algn="l" rtl="0">
              <a:lnSpc>
                <a:spcPct val="100000"/>
              </a:lnSpc>
              <a:spcBef>
                <a:spcPts val="600"/>
              </a:spcBef>
              <a:spcAft>
                <a:spcPts val="0"/>
              </a:spcAft>
              <a:buNone/>
            </a:pPr>
            <a:endParaRPr/>
          </a:p>
          <a:p>
            <a:pPr marL="457200" marR="0" lvl="0" indent="-381000" algn="l" rtl="0">
              <a:lnSpc>
                <a:spcPct val="100000"/>
              </a:lnSpc>
              <a:spcBef>
                <a:spcPts val="600"/>
              </a:spcBef>
              <a:spcAft>
                <a:spcPts val="0"/>
              </a:spcAft>
              <a:buSzPts val="2400"/>
              <a:buChar char="➔"/>
            </a:pPr>
            <a:r>
              <a:rPr lang="en"/>
              <a:t>Each entity has </a:t>
            </a:r>
            <a:r>
              <a:rPr lang="en" b="1"/>
              <a:t>attributes</a:t>
            </a:r>
            <a:r>
              <a:rPr lang="en"/>
              <a:t>. Particular properties that describe 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Entities and Attributes</a:t>
            </a:r>
            <a:endParaRPr/>
          </a:p>
        </p:txBody>
      </p:sp>
      <p:sp>
        <p:nvSpPr>
          <p:cNvPr id="161" name="Google Shape;161;p24"/>
          <p:cNvSpPr txBox="1"/>
          <p:nvPr/>
        </p:nvSpPr>
        <p:spPr>
          <a:xfrm>
            <a:off x="976575" y="1873243"/>
            <a:ext cx="3413400" cy="4415100"/>
          </a:xfrm>
          <a:prstGeom prst="rect">
            <a:avLst/>
          </a:prstGeom>
          <a:solidFill>
            <a:srgbClr val="F3F3F3"/>
          </a:solidFill>
          <a:ln>
            <a:noFill/>
          </a:ln>
        </p:spPr>
        <p:txBody>
          <a:bodyPr spcFirstLastPara="1" wrap="square" lIns="91425" tIns="91425" rIns="91425" bIns="91425" anchor="ctr" anchorCtr="0">
            <a:noAutofit/>
          </a:bodyPr>
          <a:lstStyle/>
          <a:p>
            <a:pPr marL="457200" lvl="0" indent="-374650" algn="l" rtl="0">
              <a:spcBef>
                <a:spcPts val="600"/>
              </a:spcBef>
              <a:spcAft>
                <a:spcPts val="0"/>
              </a:spcAft>
              <a:buClr>
                <a:schemeClr val="dk1"/>
              </a:buClr>
              <a:buSzPts val="2300"/>
              <a:buFont typeface="Roboto Condensed"/>
              <a:buChar char="➔"/>
            </a:pPr>
            <a:r>
              <a:rPr lang="en" sz="2300">
                <a:solidFill>
                  <a:schemeClr val="dk1"/>
                </a:solidFill>
                <a:latin typeface="Roboto Condensed"/>
                <a:ea typeface="Roboto Condensed"/>
                <a:cs typeface="Roboto Condensed"/>
                <a:sym typeface="Roboto Condensed"/>
              </a:rPr>
              <a:t>The basic object that the ER Model represents is an </a:t>
            </a:r>
            <a:r>
              <a:rPr lang="en" sz="2300" b="1">
                <a:solidFill>
                  <a:schemeClr val="dk1"/>
                </a:solidFill>
                <a:latin typeface="Roboto Condensed"/>
                <a:ea typeface="Roboto Condensed"/>
                <a:cs typeface="Roboto Condensed"/>
                <a:sym typeface="Roboto Condensed"/>
              </a:rPr>
              <a:t>entity</a:t>
            </a:r>
            <a:r>
              <a:rPr lang="en" sz="2300">
                <a:solidFill>
                  <a:schemeClr val="dk1"/>
                </a:solidFill>
                <a:latin typeface="Roboto Condensed"/>
                <a:ea typeface="Roboto Condensed"/>
                <a:cs typeface="Roboto Condensed"/>
                <a:sym typeface="Roboto Condensed"/>
              </a:rPr>
              <a:t>, which is a </a:t>
            </a:r>
            <a:r>
              <a:rPr lang="en" sz="2300" i="1">
                <a:solidFill>
                  <a:schemeClr val="dk1"/>
                </a:solidFill>
                <a:latin typeface="Roboto Condensed"/>
                <a:ea typeface="Roboto Condensed"/>
                <a:cs typeface="Roboto Condensed"/>
                <a:sym typeface="Roboto Condensed"/>
              </a:rPr>
              <a:t>thing</a:t>
            </a:r>
            <a:r>
              <a:rPr lang="en" sz="2300">
                <a:solidFill>
                  <a:schemeClr val="dk1"/>
                </a:solidFill>
                <a:latin typeface="Roboto Condensed"/>
                <a:ea typeface="Roboto Condensed"/>
                <a:cs typeface="Roboto Condensed"/>
                <a:sym typeface="Roboto Condensed"/>
              </a:rPr>
              <a:t> in the real world with an independent existence.</a:t>
            </a:r>
            <a:endParaRPr sz="23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2300">
              <a:solidFill>
                <a:schemeClr val="dk1"/>
              </a:solidFill>
              <a:latin typeface="Roboto Condensed"/>
              <a:ea typeface="Roboto Condensed"/>
              <a:cs typeface="Roboto Condensed"/>
              <a:sym typeface="Roboto Condensed"/>
            </a:endParaRPr>
          </a:p>
        </p:txBody>
      </p:sp>
      <p:sp>
        <p:nvSpPr>
          <p:cNvPr id="162" name="Google Shape;162;p24"/>
          <p:cNvSpPr txBox="1"/>
          <p:nvPr/>
        </p:nvSpPr>
        <p:spPr>
          <a:xfrm>
            <a:off x="4754025" y="1873225"/>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b="1">
              <a:latin typeface="Roboto Condensed"/>
              <a:ea typeface="Roboto Condensed"/>
              <a:cs typeface="Roboto Condensed"/>
              <a:sym typeface="Roboto Condensed"/>
            </a:endParaRPr>
          </a:p>
        </p:txBody>
      </p:sp>
      <p:sp>
        <p:nvSpPr>
          <p:cNvPr id="163" name="Google Shape;163;p24"/>
          <p:cNvSpPr txBox="1"/>
          <p:nvPr/>
        </p:nvSpPr>
        <p:spPr>
          <a:xfrm>
            <a:off x="976575" y="126595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ENTITY</a:t>
            </a:r>
            <a:endParaRPr b="1">
              <a:solidFill>
                <a:srgbClr val="FFFFFF"/>
              </a:solidFill>
              <a:latin typeface="Roboto Condensed"/>
              <a:ea typeface="Roboto Condensed"/>
              <a:cs typeface="Roboto Condensed"/>
              <a:sym typeface="Roboto Condensed"/>
            </a:endParaRPr>
          </a:p>
        </p:txBody>
      </p:sp>
      <p:sp>
        <p:nvSpPr>
          <p:cNvPr id="164" name="Google Shape;164;p24"/>
          <p:cNvSpPr txBox="1"/>
          <p:nvPr/>
        </p:nvSpPr>
        <p:spPr>
          <a:xfrm>
            <a:off x="4754025" y="126595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EXAMPLE</a:t>
            </a:r>
            <a:endParaRPr b="1">
              <a:solidFill>
                <a:srgbClr val="FFFFFF"/>
              </a:solidFill>
              <a:latin typeface="Roboto Condensed"/>
              <a:ea typeface="Roboto Condensed"/>
              <a:cs typeface="Roboto Condensed"/>
              <a:sym typeface="Roboto Condensed"/>
            </a:endParaRPr>
          </a:p>
        </p:txBody>
      </p:sp>
      <p:sp>
        <p:nvSpPr>
          <p:cNvPr id="165" name="Google Shape;165;p24"/>
          <p:cNvSpPr txBox="1"/>
          <p:nvPr/>
        </p:nvSpPr>
        <p:spPr>
          <a:xfrm>
            <a:off x="4754025" y="389470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REPRESENTED BY</a:t>
            </a:r>
            <a:endParaRPr b="1">
              <a:solidFill>
                <a:srgbClr val="FFFFFF"/>
              </a:solidFill>
              <a:latin typeface="Roboto Condensed"/>
              <a:ea typeface="Roboto Condensed"/>
              <a:cs typeface="Roboto Condensed"/>
              <a:sym typeface="Roboto Condensed"/>
            </a:endParaRPr>
          </a:p>
        </p:txBody>
      </p:sp>
      <p:sp>
        <p:nvSpPr>
          <p:cNvPr id="166" name="Google Shape;166;p24"/>
          <p:cNvSpPr txBox="1"/>
          <p:nvPr/>
        </p:nvSpPr>
        <p:spPr>
          <a:xfrm>
            <a:off x="4754025" y="4490500"/>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Entities and Attributes</a:t>
            </a:r>
            <a:endParaRPr/>
          </a:p>
        </p:txBody>
      </p:sp>
      <p:sp>
        <p:nvSpPr>
          <p:cNvPr id="172" name="Google Shape;172;p25"/>
          <p:cNvSpPr txBox="1"/>
          <p:nvPr/>
        </p:nvSpPr>
        <p:spPr>
          <a:xfrm>
            <a:off x="976575" y="1873243"/>
            <a:ext cx="3413400" cy="4415100"/>
          </a:xfrm>
          <a:prstGeom prst="rect">
            <a:avLst/>
          </a:prstGeom>
          <a:solidFill>
            <a:srgbClr val="F3F3F3"/>
          </a:solidFill>
          <a:ln>
            <a:noFill/>
          </a:ln>
        </p:spPr>
        <p:txBody>
          <a:bodyPr spcFirstLastPara="1" wrap="square" lIns="91425" tIns="91425" rIns="91425" bIns="91425" anchor="ctr" anchorCtr="0">
            <a:noAutofit/>
          </a:bodyPr>
          <a:lstStyle/>
          <a:p>
            <a:pPr marL="457200" lvl="0" indent="-374650" algn="l" rtl="0">
              <a:spcBef>
                <a:spcPts val="600"/>
              </a:spcBef>
              <a:spcAft>
                <a:spcPts val="0"/>
              </a:spcAft>
              <a:buClr>
                <a:schemeClr val="dk1"/>
              </a:buClr>
              <a:buSzPts val="2300"/>
              <a:buFont typeface="Roboto Condensed"/>
              <a:buChar char="➔"/>
            </a:pPr>
            <a:r>
              <a:rPr lang="en" sz="2300">
                <a:solidFill>
                  <a:schemeClr val="dk1"/>
                </a:solidFill>
                <a:latin typeface="Roboto Condensed"/>
                <a:ea typeface="Roboto Condensed"/>
                <a:cs typeface="Roboto Condensed"/>
                <a:sym typeface="Roboto Condensed"/>
              </a:rPr>
              <a:t>The basic object that the ER Model represents is an </a:t>
            </a:r>
            <a:r>
              <a:rPr lang="en" sz="2300" b="1">
                <a:solidFill>
                  <a:schemeClr val="dk1"/>
                </a:solidFill>
                <a:latin typeface="Roboto Condensed"/>
                <a:ea typeface="Roboto Condensed"/>
                <a:cs typeface="Roboto Condensed"/>
                <a:sym typeface="Roboto Condensed"/>
              </a:rPr>
              <a:t>entity</a:t>
            </a:r>
            <a:r>
              <a:rPr lang="en" sz="2300">
                <a:solidFill>
                  <a:schemeClr val="dk1"/>
                </a:solidFill>
                <a:latin typeface="Roboto Condensed"/>
                <a:ea typeface="Roboto Condensed"/>
                <a:cs typeface="Roboto Condensed"/>
                <a:sym typeface="Roboto Condensed"/>
              </a:rPr>
              <a:t>, which is a </a:t>
            </a:r>
            <a:r>
              <a:rPr lang="en" sz="2300" i="1">
                <a:solidFill>
                  <a:schemeClr val="dk1"/>
                </a:solidFill>
                <a:latin typeface="Roboto Condensed"/>
                <a:ea typeface="Roboto Condensed"/>
                <a:cs typeface="Roboto Condensed"/>
                <a:sym typeface="Roboto Condensed"/>
              </a:rPr>
              <a:t>thing</a:t>
            </a:r>
            <a:r>
              <a:rPr lang="en" sz="2300">
                <a:solidFill>
                  <a:schemeClr val="dk1"/>
                </a:solidFill>
                <a:latin typeface="Roboto Condensed"/>
                <a:ea typeface="Roboto Condensed"/>
                <a:cs typeface="Roboto Condensed"/>
                <a:sym typeface="Roboto Condensed"/>
              </a:rPr>
              <a:t> in the real world with an independent existence.</a:t>
            </a:r>
            <a:endParaRPr sz="23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2300">
              <a:solidFill>
                <a:schemeClr val="dk1"/>
              </a:solidFill>
              <a:latin typeface="Roboto Condensed"/>
              <a:ea typeface="Roboto Condensed"/>
              <a:cs typeface="Roboto Condensed"/>
              <a:sym typeface="Roboto Condensed"/>
            </a:endParaRPr>
          </a:p>
        </p:txBody>
      </p:sp>
      <p:sp>
        <p:nvSpPr>
          <p:cNvPr id="173" name="Google Shape;173;p25"/>
          <p:cNvSpPr txBox="1"/>
          <p:nvPr/>
        </p:nvSpPr>
        <p:spPr>
          <a:xfrm>
            <a:off x="4754025" y="1873225"/>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b="1">
              <a:latin typeface="Roboto Condensed"/>
              <a:ea typeface="Roboto Condensed"/>
              <a:cs typeface="Roboto Condensed"/>
              <a:sym typeface="Roboto Condensed"/>
            </a:endParaRPr>
          </a:p>
        </p:txBody>
      </p:sp>
      <p:sp>
        <p:nvSpPr>
          <p:cNvPr id="174" name="Google Shape;174;p25"/>
          <p:cNvSpPr txBox="1"/>
          <p:nvPr/>
        </p:nvSpPr>
        <p:spPr>
          <a:xfrm>
            <a:off x="976575" y="126595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ENTITY</a:t>
            </a:r>
            <a:endParaRPr b="1">
              <a:solidFill>
                <a:srgbClr val="FFFFFF"/>
              </a:solidFill>
              <a:latin typeface="Roboto Condensed"/>
              <a:ea typeface="Roboto Condensed"/>
              <a:cs typeface="Roboto Condensed"/>
              <a:sym typeface="Roboto Condensed"/>
            </a:endParaRPr>
          </a:p>
        </p:txBody>
      </p:sp>
      <p:sp>
        <p:nvSpPr>
          <p:cNvPr id="175" name="Google Shape;175;p25"/>
          <p:cNvSpPr txBox="1"/>
          <p:nvPr/>
        </p:nvSpPr>
        <p:spPr>
          <a:xfrm>
            <a:off x="4754025" y="126595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EXAMPLE</a:t>
            </a:r>
            <a:endParaRPr b="1">
              <a:solidFill>
                <a:srgbClr val="FFFFFF"/>
              </a:solidFill>
              <a:latin typeface="Roboto Condensed"/>
              <a:ea typeface="Roboto Condensed"/>
              <a:cs typeface="Roboto Condensed"/>
              <a:sym typeface="Roboto Condensed"/>
            </a:endParaRPr>
          </a:p>
        </p:txBody>
      </p:sp>
      <p:sp>
        <p:nvSpPr>
          <p:cNvPr id="176" name="Google Shape;176;p25"/>
          <p:cNvSpPr txBox="1"/>
          <p:nvPr/>
        </p:nvSpPr>
        <p:spPr>
          <a:xfrm>
            <a:off x="4754025" y="389470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REPRESENTED BY</a:t>
            </a:r>
            <a:endParaRPr b="1">
              <a:solidFill>
                <a:srgbClr val="FFFFFF"/>
              </a:solidFill>
              <a:latin typeface="Roboto Condensed"/>
              <a:ea typeface="Roboto Condensed"/>
              <a:cs typeface="Roboto Condensed"/>
              <a:sym typeface="Roboto Condensed"/>
            </a:endParaRPr>
          </a:p>
        </p:txBody>
      </p:sp>
      <p:sp>
        <p:nvSpPr>
          <p:cNvPr id="177" name="Google Shape;177;p25"/>
          <p:cNvSpPr txBox="1"/>
          <p:nvPr/>
        </p:nvSpPr>
        <p:spPr>
          <a:xfrm>
            <a:off x="4754025" y="4490500"/>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sz="1800">
              <a:solidFill>
                <a:schemeClr val="dk1"/>
              </a:solidFill>
              <a:latin typeface="Roboto Condensed"/>
              <a:ea typeface="Roboto Condensed"/>
              <a:cs typeface="Roboto Condensed"/>
              <a:sym typeface="Roboto Condensed"/>
            </a:endParaRPr>
          </a:p>
        </p:txBody>
      </p:sp>
      <p:pic>
        <p:nvPicPr>
          <p:cNvPr id="178" name="Google Shape;178;p25"/>
          <p:cNvPicPr preferRelativeResize="0"/>
          <p:nvPr/>
        </p:nvPicPr>
        <p:blipFill>
          <a:blip r:embed="rId3">
            <a:alphaModFix/>
          </a:blip>
          <a:stretch>
            <a:fillRect/>
          </a:stretch>
        </p:blipFill>
        <p:spPr>
          <a:xfrm>
            <a:off x="4899688" y="2197050"/>
            <a:ext cx="3122075" cy="1150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Entities and Attributes</a:t>
            </a:r>
            <a:endParaRPr/>
          </a:p>
        </p:txBody>
      </p:sp>
      <p:sp>
        <p:nvSpPr>
          <p:cNvPr id="184" name="Google Shape;184;p26"/>
          <p:cNvSpPr txBox="1"/>
          <p:nvPr/>
        </p:nvSpPr>
        <p:spPr>
          <a:xfrm>
            <a:off x="976575" y="1873243"/>
            <a:ext cx="3413400" cy="4415100"/>
          </a:xfrm>
          <a:prstGeom prst="rect">
            <a:avLst/>
          </a:prstGeom>
          <a:solidFill>
            <a:srgbClr val="F3F3F3"/>
          </a:solidFill>
          <a:ln>
            <a:noFill/>
          </a:ln>
        </p:spPr>
        <p:txBody>
          <a:bodyPr spcFirstLastPara="1" wrap="square" lIns="91425" tIns="91425" rIns="91425" bIns="91425" anchor="ctr" anchorCtr="0">
            <a:noAutofit/>
          </a:bodyPr>
          <a:lstStyle/>
          <a:p>
            <a:pPr marL="457200" lvl="0" indent="-374650" algn="l" rtl="0">
              <a:spcBef>
                <a:spcPts val="600"/>
              </a:spcBef>
              <a:spcAft>
                <a:spcPts val="0"/>
              </a:spcAft>
              <a:buClr>
                <a:schemeClr val="dk1"/>
              </a:buClr>
              <a:buSzPts val="2300"/>
              <a:buFont typeface="Roboto Condensed"/>
              <a:buChar char="➔"/>
            </a:pPr>
            <a:r>
              <a:rPr lang="en" sz="2300">
                <a:solidFill>
                  <a:schemeClr val="dk1"/>
                </a:solidFill>
                <a:latin typeface="Roboto Condensed"/>
                <a:ea typeface="Roboto Condensed"/>
                <a:cs typeface="Roboto Condensed"/>
                <a:sym typeface="Roboto Condensed"/>
              </a:rPr>
              <a:t>The basic object that the ER Model represents is an </a:t>
            </a:r>
            <a:r>
              <a:rPr lang="en" sz="2300" b="1">
                <a:solidFill>
                  <a:schemeClr val="dk1"/>
                </a:solidFill>
                <a:latin typeface="Roboto Condensed"/>
                <a:ea typeface="Roboto Condensed"/>
                <a:cs typeface="Roboto Condensed"/>
                <a:sym typeface="Roboto Condensed"/>
              </a:rPr>
              <a:t>entity</a:t>
            </a:r>
            <a:r>
              <a:rPr lang="en" sz="2300">
                <a:solidFill>
                  <a:schemeClr val="dk1"/>
                </a:solidFill>
                <a:latin typeface="Roboto Condensed"/>
                <a:ea typeface="Roboto Condensed"/>
                <a:cs typeface="Roboto Condensed"/>
                <a:sym typeface="Roboto Condensed"/>
              </a:rPr>
              <a:t>, which is a </a:t>
            </a:r>
            <a:r>
              <a:rPr lang="en" sz="2300" i="1">
                <a:solidFill>
                  <a:schemeClr val="dk1"/>
                </a:solidFill>
                <a:latin typeface="Roboto Condensed"/>
                <a:ea typeface="Roboto Condensed"/>
                <a:cs typeface="Roboto Condensed"/>
                <a:sym typeface="Roboto Condensed"/>
              </a:rPr>
              <a:t>thing</a:t>
            </a:r>
            <a:r>
              <a:rPr lang="en" sz="2300">
                <a:solidFill>
                  <a:schemeClr val="dk1"/>
                </a:solidFill>
                <a:latin typeface="Roboto Condensed"/>
                <a:ea typeface="Roboto Condensed"/>
                <a:cs typeface="Roboto Condensed"/>
                <a:sym typeface="Roboto Condensed"/>
              </a:rPr>
              <a:t> in the real world with an independent existence.</a:t>
            </a:r>
            <a:endParaRPr sz="23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2300">
              <a:solidFill>
                <a:schemeClr val="dk1"/>
              </a:solidFill>
              <a:latin typeface="Roboto Condensed"/>
              <a:ea typeface="Roboto Condensed"/>
              <a:cs typeface="Roboto Condensed"/>
              <a:sym typeface="Roboto Condensed"/>
            </a:endParaRPr>
          </a:p>
        </p:txBody>
      </p:sp>
      <p:sp>
        <p:nvSpPr>
          <p:cNvPr id="185" name="Google Shape;185;p26"/>
          <p:cNvSpPr txBox="1"/>
          <p:nvPr/>
        </p:nvSpPr>
        <p:spPr>
          <a:xfrm>
            <a:off x="4754025" y="1873225"/>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b="1">
              <a:latin typeface="Roboto Condensed"/>
              <a:ea typeface="Roboto Condensed"/>
              <a:cs typeface="Roboto Condensed"/>
              <a:sym typeface="Roboto Condensed"/>
            </a:endParaRPr>
          </a:p>
        </p:txBody>
      </p:sp>
      <p:sp>
        <p:nvSpPr>
          <p:cNvPr id="186" name="Google Shape;186;p26"/>
          <p:cNvSpPr txBox="1"/>
          <p:nvPr/>
        </p:nvSpPr>
        <p:spPr>
          <a:xfrm>
            <a:off x="976575" y="126595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ENTITY</a:t>
            </a:r>
            <a:endParaRPr b="1">
              <a:solidFill>
                <a:srgbClr val="FFFFFF"/>
              </a:solidFill>
              <a:latin typeface="Roboto Condensed"/>
              <a:ea typeface="Roboto Condensed"/>
              <a:cs typeface="Roboto Condensed"/>
              <a:sym typeface="Roboto Condensed"/>
            </a:endParaRPr>
          </a:p>
        </p:txBody>
      </p:sp>
      <p:sp>
        <p:nvSpPr>
          <p:cNvPr id="187" name="Google Shape;187;p26"/>
          <p:cNvSpPr txBox="1"/>
          <p:nvPr/>
        </p:nvSpPr>
        <p:spPr>
          <a:xfrm>
            <a:off x="4754025" y="126595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EXAMPLE</a:t>
            </a:r>
            <a:endParaRPr b="1">
              <a:solidFill>
                <a:srgbClr val="FFFFFF"/>
              </a:solidFill>
              <a:latin typeface="Roboto Condensed"/>
              <a:ea typeface="Roboto Condensed"/>
              <a:cs typeface="Roboto Condensed"/>
              <a:sym typeface="Roboto Condensed"/>
            </a:endParaRPr>
          </a:p>
        </p:txBody>
      </p:sp>
      <p:sp>
        <p:nvSpPr>
          <p:cNvPr id="188" name="Google Shape;188;p26"/>
          <p:cNvSpPr txBox="1"/>
          <p:nvPr/>
        </p:nvSpPr>
        <p:spPr>
          <a:xfrm>
            <a:off x="4754025" y="389470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REPRESENTED BY</a:t>
            </a:r>
            <a:endParaRPr b="1">
              <a:solidFill>
                <a:srgbClr val="FFFFFF"/>
              </a:solidFill>
              <a:latin typeface="Roboto Condensed"/>
              <a:ea typeface="Roboto Condensed"/>
              <a:cs typeface="Roboto Condensed"/>
              <a:sym typeface="Roboto Condensed"/>
            </a:endParaRPr>
          </a:p>
        </p:txBody>
      </p:sp>
      <p:sp>
        <p:nvSpPr>
          <p:cNvPr id="189" name="Google Shape;189;p26"/>
          <p:cNvSpPr txBox="1"/>
          <p:nvPr/>
        </p:nvSpPr>
        <p:spPr>
          <a:xfrm>
            <a:off x="4754025" y="4490500"/>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sz="1800">
              <a:solidFill>
                <a:schemeClr val="dk1"/>
              </a:solidFill>
              <a:latin typeface="Roboto Condensed"/>
              <a:ea typeface="Roboto Condensed"/>
              <a:cs typeface="Roboto Condensed"/>
              <a:sym typeface="Roboto Condensed"/>
            </a:endParaRPr>
          </a:p>
        </p:txBody>
      </p:sp>
      <p:pic>
        <p:nvPicPr>
          <p:cNvPr id="190" name="Google Shape;190;p26"/>
          <p:cNvPicPr preferRelativeResize="0"/>
          <p:nvPr/>
        </p:nvPicPr>
        <p:blipFill>
          <a:blip r:embed="rId3">
            <a:alphaModFix/>
          </a:blip>
          <a:stretch>
            <a:fillRect/>
          </a:stretch>
        </p:blipFill>
        <p:spPr>
          <a:xfrm>
            <a:off x="4899688" y="2197050"/>
            <a:ext cx="3122075" cy="1150250"/>
          </a:xfrm>
          <a:prstGeom prst="rect">
            <a:avLst/>
          </a:prstGeom>
          <a:noFill/>
          <a:ln>
            <a:noFill/>
          </a:ln>
        </p:spPr>
      </p:pic>
      <p:pic>
        <p:nvPicPr>
          <p:cNvPr id="191" name="Google Shape;191;p26"/>
          <p:cNvPicPr preferRelativeResize="0"/>
          <p:nvPr/>
        </p:nvPicPr>
        <p:blipFill>
          <a:blip r:embed="rId4">
            <a:alphaModFix/>
          </a:blip>
          <a:stretch>
            <a:fillRect/>
          </a:stretch>
        </p:blipFill>
        <p:spPr>
          <a:xfrm>
            <a:off x="5694100" y="4996551"/>
            <a:ext cx="1533225" cy="785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Disclaimer / Descargo de Responsabilidad</a:t>
            </a:r>
            <a:endParaRPr/>
          </a:p>
        </p:txBody>
      </p:sp>
      <p:sp>
        <p:nvSpPr>
          <p:cNvPr id="42" name="Google Shape;42;p9"/>
          <p:cNvSpPr txBox="1">
            <a:spLocks noGrp="1"/>
          </p:cNvSpPr>
          <p:nvPr>
            <p:ph type="body" idx="1"/>
          </p:nvPr>
        </p:nvSpPr>
        <p:spPr>
          <a:xfrm>
            <a:off x="457200" y="1081200"/>
            <a:ext cx="8229600" cy="5486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t>Esta presentación corresponde a una guía usada por el profesor durante las clases. La misma ha sido modificada para ser utilizado en el modelo de cursos asistidos por tecnología. No es una versión final, por lo que la misma podría requerir todavía hacer algunos ajustes. Para aspectos de evaluación esta presentación es solo una guía, por lo que el estudiante debe profundizar con el material de lectura asignado y lo discutido en clases para aspectos de evaluación.</a:t>
            </a:r>
            <a:endParaRPr sz="2000"/>
          </a:p>
          <a:p>
            <a:pPr marL="457200" lvl="0" indent="0" algn="l" rtl="0">
              <a:lnSpc>
                <a:spcPct val="115000"/>
              </a:lnSpc>
              <a:spcBef>
                <a:spcPts val="0"/>
              </a:spcBef>
              <a:spcAft>
                <a:spcPts val="0"/>
              </a:spcAft>
              <a:buNone/>
            </a:pPr>
            <a:endParaRPr sz="2000"/>
          </a:p>
          <a:p>
            <a:pPr marL="0" lvl="0" indent="0" algn="l" rtl="0">
              <a:lnSpc>
                <a:spcPct val="115000"/>
              </a:lnSpc>
              <a:spcBef>
                <a:spcPts val="0"/>
              </a:spcBef>
              <a:spcAft>
                <a:spcPts val="0"/>
              </a:spcAft>
              <a:buNone/>
            </a:pPr>
            <a:r>
              <a:rPr lang="en" sz="2000"/>
              <a:t>This presentation corresponds to a guide material used by the professor during classes. It has been modified to be used in the model of technology-assisted courses. It is not a final version, so it may still require some adjustments. For evaluation aspects, this presentation is only a guide, so the student should delve with the assigned reading material and what has been discussed in class.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Entities and Attributes</a:t>
            </a:r>
            <a:endParaRPr/>
          </a:p>
        </p:txBody>
      </p:sp>
      <p:sp>
        <p:nvSpPr>
          <p:cNvPr id="197" name="Google Shape;197;p27"/>
          <p:cNvSpPr txBox="1"/>
          <p:nvPr/>
        </p:nvSpPr>
        <p:spPr>
          <a:xfrm>
            <a:off x="976575" y="1873243"/>
            <a:ext cx="3413400" cy="4415100"/>
          </a:xfrm>
          <a:prstGeom prst="rect">
            <a:avLst/>
          </a:prstGeom>
          <a:solidFill>
            <a:srgbClr val="F3F3F3"/>
          </a:solidFill>
          <a:ln>
            <a:noFill/>
          </a:ln>
        </p:spPr>
        <p:txBody>
          <a:bodyPr spcFirstLastPara="1" wrap="square" lIns="91425" tIns="91425" rIns="91425" bIns="91425" anchor="ctr" anchorCtr="0">
            <a:noAutofit/>
          </a:bodyPr>
          <a:lstStyle/>
          <a:p>
            <a:pPr marL="457200" lvl="0" indent="-374650" algn="l" rtl="0">
              <a:spcBef>
                <a:spcPts val="600"/>
              </a:spcBef>
              <a:spcAft>
                <a:spcPts val="0"/>
              </a:spcAft>
              <a:buClr>
                <a:schemeClr val="dk1"/>
              </a:buClr>
              <a:buSzPts val="2300"/>
              <a:buFont typeface="Roboto Condensed"/>
              <a:buChar char="➔"/>
            </a:pPr>
            <a:r>
              <a:rPr lang="en" sz="2300">
                <a:solidFill>
                  <a:schemeClr val="dk1"/>
                </a:solidFill>
                <a:latin typeface="Roboto Condensed"/>
                <a:ea typeface="Roboto Condensed"/>
                <a:cs typeface="Roboto Condensed"/>
                <a:sym typeface="Roboto Condensed"/>
              </a:rPr>
              <a:t>Each entity has </a:t>
            </a:r>
            <a:r>
              <a:rPr lang="en" sz="2300" b="1">
                <a:solidFill>
                  <a:schemeClr val="dk1"/>
                </a:solidFill>
                <a:latin typeface="Roboto Condensed"/>
                <a:ea typeface="Roboto Condensed"/>
                <a:cs typeface="Roboto Condensed"/>
                <a:sym typeface="Roboto Condensed"/>
              </a:rPr>
              <a:t>attributes</a:t>
            </a:r>
            <a:r>
              <a:rPr lang="en" sz="2300">
                <a:solidFill>
                  <a:schemeClr val="dk1"/>
                </a:solidFill>
                <a:latin typeface="Roboto Condensed"/>
                <a:ea typeface="Roboto Condensed"/>
                <a:cs typeface="Roboto Condensed"/>
                <a:sym typeface="Roboto Condensed"/>
              </a:rPr>
              <a:t>. Particular properties that describe it.</a:t>
            </a:r>
            <a:endParaRPr sz="23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2300">
              <a:solidFill>
                <a:schemeClr val="dk1"/>
              </a:solidFill>
              <a:latin typeface="Roboto Condensed"/>
              <a:ea typeface="Roboto Condensed"/>
              <a:cs typeface="Roboto Condensed"/>
              <a:sym typeface="Roboto Condensed"/>
            </a:endParaRPr>
          </a:p>
        </p:txBody>
      </p:sp>
      <p:sp>
        <p:nvSpPr>
          <p:cNvPr id="198" name="Google Shape;198;p27"/>
          <p:cNvSpPr txBox="1"/>
          <p:nvPr/>
        </p:nvSpPr>
        <p:spPr>
          <a:xfrm>
            <a:off x="4754025" y="1873225"/>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b="1">
              <a:latin typeface="Roboto Condensed"/>
              <a:ea typeface="Roboto Condensed"/>
              <a:cs typeface="Roboto Condensed"/>
              <a:sym typeface="Roboto Condensed"/>
            </a:endParaRPr>
          </a:p>
        </p:txBody>
      </p:sp>
      <p:sp>
        <p:nvSpPr>
          <p:cNvPr id="199" name="Google Shape;199;p27"/>
          <p:cNvSpPr txBox="1"/>
          <p:nvPr/>
        </p:nvSpPr>
        <p:spPr>
          <a:xfrm>
            <a:off x="976575" y="126595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ATTRIBUTES</a:t>
            </a:r>
            <a:endParaRPr b="1">
              <a:solidFill>
                <a:srgbClr val="FFFFFF"/>
              </a:solidFill>
              <a:latin typeface="Roboto Condensed"/>
              <a:ea typeface="Roboto Condensed"/>
              <a:cs typeface="Roboto Condensed"/>
              <a:sym typeface="Roboto Condensed"/>
            </a:endParaRPr>
          </a:p>
        </p:txBody>
      </p:sp>
      <p:sp>
        <p:nvSpPr>
          <p:cNvPr id="200" name="Google Shape;200;p27"/>
          <p:cNvSpPr txBox="1"/>
          <p:nvPr/>
        </p:nvSpPr>
        <p:spPr>
          <a:xfrm>
            <a:off x="4754025" y="126595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EXAMPLE</a:t>
            </a:r>
            <a:endParaRPr b="1">
              <a:solidFill>
                <a:srgbClr val="FFFFFF"/>
              </a:solidFill>
              <a:latin typeface="Roboto Condensed"/>
              <a:ea typeface="Roboto Condensed"/>
              <a:cs typeface="Roboto Condensed"/>
              <a:sym typeface="Roboto Condensed"/>
            </a:endParaRPr>
          </a:p>
        </p:txBody>
      </p:sp>
      <p:sp>
        <p:nvSpPr>
          <p:cNvPr id="201" name="Google Shape;201;p27"/>
          <p:cNvSpPr txBox="1"/>
          <p:nvPr/>
        </p:nvSpPr>
        <p:spPr>
          <a:xfrm>
            <a:off x="4754025" y="389470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REPRESENTED BY</a:t>
            </a:r>
            <a:endParaRPr b="1">
              <a:solidFill>
                <a:srgbClr val="FFFFFF"/>
              </a:solidFill>
              <a:latin typeface="Roboto Condensed"/>
              <a:ea typeface="Roboto Condensed"/>
              <a:cs typeface="Roboto Condensed"/>
              <a:sym typeface="Roboto Condensed"/>
            </a:endParaRPr>
          </a:p>
        </p:txBody>
      </p:sp>
      <p:sp>
        <p:nvSpPr>
          <p:cNvPr id="202" name="Google Shape;202;p27"/>
          <p:cNvSpPr txBox="1"/>
          <p:nvPr/>
        </p:nvSpPr>
        <p:spPr>
          <a:xfrm>
            <a:off x="4754025" y="4490500"/>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8"/>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Entities and Attributes</a:t>
            </a:r>
            <a:endParaRPr/>
          </a:p>
        </p:txBody>
      </p:sp>
      <p:sp>
        <p:nvSpPr>
          <p:cNvPr id="208" name="Google Shape;208;p28"/>
          <p:cNvSpPr txBox="1"/>
          <p:nvPr/>
        </p:nvSpPr>
        <p:spPr>
          <a:xfrm>
            <a:off x="976575" y="1873243"/>
            <a:ext cx="3413400" cy="4415100"/>
          </a:xfrm>
          <a:prstGeom prst="rect">
            <a:avLst/>
          </a:prstGeom>
          <a:solidFill>
            <a:srgbClr val="F3F3F3"/>
          </a:solidFill>
          <a:ln>
            <a:noFill/>
          </a:ln>
        </p:spPr>
        <p:txBody>
          <a:bodyPr spcFirstLastPara="1" wrap="square" lIns="91425" tIns="91425" rIns="91425" bIns="91425" anchor="ctr" anchorCtr="0">
            <a:noAutofit/>
          </a:bodyPr>
          <a:lstStyle/>
          <a:p>
            <a:pPr marL="457200" lvl="0" indent="-374650" algn="l" rtl="0">
              <a:spcBef>
                <a:spcPts val="600"/>
              </a:spcBef>
              <a:spcAft>
                <a:spcPts val="0"/>
              </a:spcAft>
              <a:buClr>
                <a:schemeClr val="dk1"/>
              </a:buClr>
              <a:buSzPts val="2300"/>
              <a:buFont typeface="Roboto Condensed"/>
              <a:buChar char="➔"/>
            </a:pPr>
            <a:r>
              <a:rPr lang="en" sz="2300">
                <a:solidFill>
                  <a:schemeClr val="dk1"/>
                </a:solidFill>
                <a:latin typeface="Roboto Condensed"/>
                <a:ea typeface="Roboto Condensed"/>
                <a:cs typeface="Roboto Condensed"/>
                <a:sym typeface="Roboto Condensed"/>
              </a:rPr>
              <a:t>Each entity has </a:t>
            </a:r>
            <a:r>
              <a:rPr lang="en" sz="2300" b="1">
                <a:solidFill>
                  <a:schemeClr val="dk1"/>
                </a:solidFill>
                <a:latin typeface="Roboto Condensed"/>
                <a:ea typeface="Roboto Condensed"/>
                <a:cs typeface="Roboto Condensed"/>
                <a:sym typeface="Roboto Condensed"/>
              </a:rPr>
              <a:t>attributes</a:t>
            </a:r>
            <a:r>
              <a:rPr lang="en" sz="2300">
                <a:solidFill>
                  <a:schemeClr val="dk1"/>
                </a:solidFill>
                <a:latin typeface="Roboto Condensed"/>
                <a:ea typeface="Roboto Condensed"/>
                <a:cs typeface="Roboto Condensed"/>
                <a:sym typeface="Roboto Condensed"/>
              </a:rPr>
              <a:t>. Particular properties that describe it.</a:t>
            </a:r>
            <a:endParaRPr sz="23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2300">
              <a:solidFill>
                <a:schemeClr val="dk1"/>
              </a:solidFill>
              <a:latin typeface="Roboto Condensed"/>
              <a:ea typeface="Roboto Condensed"/>
              <a:cs typeface="Roboto Condensed"/>
              <a:sym typeface="Roboto Condensed"/>
            </a:endParaRPr>
          </a:p>
        </p:txBody>
      </p:sp>
      <p:sp>
        <p:nvSpPr>
          <p:cNvPr id="209" name="Google Shape;209;p28"/>
          <p:cNvSpPr txBox="1"/>
          <p:nvPr/>
        </p:nvSpPr>
        <p:spPr>
          <a:xfrm>
            <a:off x="4754025" y="1873225"/>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b="1">
              <a:latin typeface="Roboto Condensed"/>
              <a:ea typeface="Roboto Condensed"/>
              <a:cs typeface="Roboto Condensed"/>
              <a:sym typeface="Roboto Condensed"/>
            </a:endParaRPr>
          </a:p>
        </p:txBody>
      </p:sp>
      <p:sp>
        <p:nvSpPr>
          <p:cNvPr id="210" name="Google Shape;210;p28"/>
          <p:cNvSpPr txBox="1"/>
          <p:nvPr/>
        </p:nvSpPr>
        <p:spPr>
          <a:xfrm>
            <a:off x="976575" y="126595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ATTRIBUTES</a:t>
            </a:r>
            <a:endParaRPr b="1">
              <a:solidFill>
                <a:srgbClr val="FFFFFF"/>
              </a:solidFill>
              <a:latin typeface="Roboto Condensed"/>
              <a:ea typeface="Roboto Condensed"/>
              <a:cs typeface="Roboto Condensed"/>
              <a:sym typeface="Roboto Condensed"/>
            </a:endParaRPr>
          </a:p>
        </p:txBody>
      </p:sp>
      <p:sp>
        <p:nvSpPr>
          <p:cNvPr id="211" name="Google Shape;211;p28"/>
          <p:cNvSpPr txBox="1"/>
          <p:nvPr/>
        </p:nvSpPr>
        <p:spPr>
          <a:xfrm>
            <a:off x="4754025" y="126595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EXAMPLE</a:t>
            </a:r>
            <a:endParaRPr b="1">
              <a:solidFill>
                <a:srgbClr val="FFFFFF"/>
              </a:solidFill>
              <a:latin typeface="Roboto Condensed"/>
              <a:ea typeface="Roboto Condensed"/>
              <a:cs typeface="Roboto Condensed"/>
              <a:sym typeface="Roboto Condensed"/>
            </a:endParaRPr>
          </a:p>
        </p:txBody>
      </p:sp>
      <p:sp>
        <p:nvSpPr>
          <p:cNvPr id="212" name="Google Shape;212;p28"/>
          <p:cNvSpPr txBox="1"/>
          <p:nvPr/>
        </p:nvSpPr>
        <p:spPr>
          <a:xfrm>
            <a:off x="4754025" y="389470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REPRESENTED BY</a:t>
            </a:r>
            <a:endParaRPr b="1">
              <a:solidFill>
                <a:srgbClr val="FFFFFF"/>
              </a:solidFill>
              <a:latin typeface="Roboto Condensed"/>
              <a:ea typeface="Roboto Condensed"/>
              <a:cs typeface="Roboto Condensed"/>
              <a:sym typeface="Roboto Condensed"/>
            </a:endParaRPr>
          </a:p>
        </p:txBody>
      </p:sp>
      <p:sp>
        <p:nvSpPr>
          <p:cNvPr id="213" name="Google Shape;213;p28"/>
          <p:cNvSpPr txBox="1"/>
          <p:nvPr/>
        </p:nvSpPr>
        <p:spPr>
          <a:xfrm>
            <a:off x="4754025" y="4490500"/>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sz="1800">
              <a:solidFill>
                <a:schemeClr val="dk1"/>
              </a:solidFill>
              <a:latin typeface="Roboto Condensed"/>
              <a:ea typeface="Roboto Condensed"/>
              <a:cs typeface="Roboto Condensed"/>
              <a:sym typeface="Roboto Condensed"/>
            </a:endParaRPr>
          </a:p>
        </p:txBody>
      </p:sp>
      <p:pic>
        <p:nvPicPr>
          <p:cNvPr id="214" name="Google Shape;214;p28"/>
          <p:cNvPicPr preferRelativeResize="0"/>
          <p:nvPr/>
        </p:nvPicPr>
        <p:blipFill>
          <a:blip r:embed="rId3">
            <a:alphaModFix/>
          </a:blip>
          <a:stretch>
            <a:fillRect/>
          </a:stretch>
        </p:blipFill>
        <p:spPr>
          <a:xfrm>
            <a:off x="4899688" y="2197050"/>
            <a:ext cx="3122075" cy="1150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9"/>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Entities and Attributes</a:t>
            </a:r>
            <a:endParaRPr/>
          </a:p>
        </p:txBody>
      </p:sp>
      <p:sp>
        <p:nvSpPr>
          <p:cNvPr id="220" name="Google Shape;220;p29"/>
          <p:cNvSpPr txBox="1"/>
          <p:nvPr/>
        </p:nvSpPr>
        <p:spPr>
          <a:xfrm>
            <a:off x="976575" y="1873243"/>
            <a:ext cx="3413400" cy="4415100"/>
          </a:xfrm>
          <a:prstGeom prst="rect">
            <a:avLst/>
          </a:prstGeom>
          <a:solidFill>
            <a:srgbClr val="F3F3F3"/>
          </a:solidFill>
          <a:ln>
            <a:noFill/>
          </a:ln>
        </p:spPr>
        <p:txBody>
          <a:bodyPr spcFirstLastPara="1" wrap="square" lIns="91425" tIns="91425" rIns="91425" bIns="91425" anchor="ctr" anchorCtr="0">
            <a:noAutofit/>
          </a:bodyPr>
          <a:lstStyle/>
          <a:p>
            <a:pPr marL="457200" lvl="0" indent="-374650" algn="l" rtl="0">
              <a:spcBef>
                <a:spcPts val="600"/>
              </a:spcBef>
              <a:spcAft>
                <a:spcPts val="0"/>
              </a:spcAft>
              <a:buClr>
                <a:schemeClr val="dk1"/>
              </a:buClr>
              <a:buSzPts val="2300"/>
              <a:buFont typeface="Roboto Condensed"/>
              <a:buChar char="➔"/>
            </a:pPr>
            <a:r>
              <a:rPr lang="en" sz="2300">
                <a:solidFill>
                  <a:schemeClr val="dk1"/>
                </a:solidFill>
                <a:latin typeface="Roboto Condensed"/>
                <a:ea typeface="Roboto Condensed"/>
                <a:cs typeface="Roboto Condensed"/>
                <a:sym typeface="Roboto Condensed"/>
              </a:rPr>
              <a:t>Each entity has </a:t>
            </a:r>
            <a:r>
              <a:rPr lang="en" sz="2300" b="1">
                <a:solidFill>
                  <a:schemeClr val="dk1"/>
                </a:solidFill>
                <a:latin typeface="Roboto Condensed"/>
                <a:ea typeface="Roboto Condensed"/>
                <a:cs typeface="Roboto Condensed"/>
                <a:sym typeface="Roboto Condensed"/>
              </a:rPr>
              <a:t>attributes</a:t>
            </a:r>
            <a:r>
              <a:rPr lang="en" sz="2300">
                <a:solidFill>
                  <a:schemeClr val="dk1"/>
                </a:solidFill>
                <a:latin typeface="Roboto Condensed"/>
                <a:ea typeface="Roboto Condensed"/>
                <a:cs typeface="Roboto Condensed"/>
                <a:sym typeface="Roboto Condensed"/>
              </a:rPr>
              <a:t>. Particular properties that describe it.</a:t>
            </a:r>
            <a:endParaRPr sz="23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2300">
              <a:solidFill>
                <a:schemeClr val="dk1"/>
              </a:solidFill>
              <a:latin typeface="Roboto Condensed"/>
              <a:ea typeface="Roboto Condensed"/>
              <a:cs typeface="Roboto Condensed"/>
              <a:sym typeface="Roboto Condensed"/>
            </a:endParaRPr>
          </a:p>
        </p:txBody>
      </p:sp>
      <p:sp>
        <p:nvSpPr>
          <p:cNvPr id="221" name="Google Shape;221;p29"/>
          <p:cNvSpPr txBox="1"/>
          <p:nvPr/>
        </p:nvSpPr>
        <p:spPr>
          <a:xfrm>
            <a:off x="4754025" y="1873225"/>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b="1">
              <a:latin typeface="Roboto Condensed"/>
              <a:ea typeface="Roboto Condensed"/>
              <a:cs typeface="Roboto Condensed"/>
              <a:sym typeface="Roboto Condensed"/>
            </a:endParaRPr>
          </a:p>
        </p:txBody>
      </p:sp>
      <p:sp>
        <p:nvSpPr>
          <p:cNvPr id="222" name="Google Shape;222;p29"/>
          <p:cNvSpPr txBox="1"/>
          <p:nvPr/>
        </p:nvSpPr>
        <p:spPr>
          <a:xfrm>
            <a:off x="976575" y="126595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ATTRIBUTES</a:t>
            </a:r>
            <a:endParaRPr b="1">
              <a:solidFill>
                <a:srgbClr val="FFFFFF"/>
              </a:solidFill>
              <a:latin typeface="Roboto Condensed"/>
              <a:ea typeface="Roboto Condensed"/>
              <a:cs typeface="Roboto Condensed"/>
              <a:sym typeface="Roboto Condensed"/>
            </a:endParaRPr>
          </a:p>
        </p:txBody>
      </p:sp>
      <p:sp>
        <p:nvSpPr>
          <p:cNvPr id="223" name="Google Shape;223;p29"/>
          <p:cNvSpPr txBox="1"/>
          <p:nvPr/>
        </p:nvSpPr>
        <p:spPr>
          <a:xfrm>
            <a:off x="4754025" y="126595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EXAMPLE</a:t>
            </a:r>
            <a:endParaRPr b="1">
              <a:solidFill>
                <a:srgbClr val="FFFFFF"/>
              </a:solidFill>
              <a:latin typeface="Roboto Condensed"/>
              <a:ea typeface="Roboto Condensed"/>
              <a:cs typeface="Roboto Condensed"/>
              <a:sym typeface="Roboto Condensed"/>
            </a:endParaRPr>
          </a:p>
        </p:txBody>
      </p:sp>
      <p:sp>
        <p:nvSpPr>
          <p:cNvPr id="224" name="Google Shape;224;p29"/>
          <p:cNvSpPr txBox="1"/>
          <p:nvPr/>
        </p:nvSpPr>
        <p:spPr>
          <a:xfrm>
            <a:off x="4754025" y="389470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REPRESENTED BY</a:t>
            </a:r>
            <a:endParaRPr b="1">
              <a:solidFill>
                <a:srgbClr val="FFFFFF"/>
              </a:solidFill>
              <a:latin typeface="Roboto Condensed"/>
              <a:ea typeface="Roboto Condensed"/>
              <a:cs typeface="Roboto Condensed"/>
              <a:sym typeface="Roboto Condensed"/>
            </a:endParaRPr>
          </a:p>
        </p:txBody>
      </p:sp>
      <p:sp>
        <p:nvSpPr>
          <p:cNvPr id="225" name="Google Shape;225;p29"/>
          <p:cNvSpPr txBox="1"/>
          <p:nvPr/>
        </p:nvSpPr>
        <p:spPr>
          <a:xfrm>
            <a:off x="4754025" y="4490500"/>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sz="1800">
              <a:solidFill>
                <a:schemeClr val="dk1"/>
              </a:solidFill>
              <a:latin typeface="Roboto Condensed"/>
              <a:ea typeface="Roboto Condensed"/>
              <a:cs typeface="Roboto Condensed"/>
              <a:sym typeface="Roboto Condensed"/>
            </a:endParaRPr>
          </a:p>
        </p:txBody>
      </p:sp>
      <p:pic>
        <p:nvPicPr>
          <p:cNvPr id="226" name="Google Shape;226;p29"/>
          <p:cNvPicPr preferRelativeResize="0"/>
          <p:nvPr/>
        </p:nvPicPr>
        <p:blipFill>
          <a:blip r:embed="rId3">
            <a:alphaModFix/>
          </a:blip>
          <a:stretch>
            <a:fillRect/>
          </a:stretch>
        </p:blipFill>
        <p:spPr>
          <a:xfrm>
            <a:off x="4899688" y="2197050"/>
            <a:ext cx="3122075" cy="1150250"/>
          </a:xfrm>
          <a:prstGeom prst="rect">
            <a:avLst/>
          </a:prstGeom>
          <a:noFill/>
          <a:ln>
            <a:noFill/>
          </a:ln>
        </p:spPr>
      </p:pic>
      <p:pic>
        <p:nvPicPr>
          <p:cNvPr id="227" name="Google Shape;227;p29"/>
          <p:cNvPicPr preferRelativeResize="0"/>
          <p:nvPr/>
        </p:nvPicPr>
        <p:blipFill>
          <a:blip r:embed="rId4">
            <a:alphaModFix/>
          </a:blip>
          <a:stretch>
            <a:fillRect/>
          </a:stretch>
        </p:blipFill>
        <p:spPr>
          <a:xfrm>
            <a:off x="5633938" y="5049551"/>
            <a:ext cx="1653563" cy="679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0"/>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Attributes</a:t>
            </a:r>
            <a:endParaRPr/>
          </a:p>
        </p:txBody>
      </p:sp>
      <p:sp>
        <p:nvSpPr>
          <p:cNvPr id="233" name="Google Shape;233;p30"/>
          <p:cNvSpPr txBox="1"/>
          <p:nvPr/>
        </p:nvSpPr>
        <p:spPr>
          <a:xfrm>
            <a:off x="976575" y="1873213"/>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Attribute divided into smaller parts. Represents more basic attributes with independent meanings.</a:t>
            </a:r>
            <a:endParaRPr sz="1800">
              <a:solidFill>
                <a:schemeClr val="dk1"/>
              </a:solidFill>
              <a:latin typeface="Roboto Condensed"/>
              <a:ea typeface="Roboto Condensed"/>
              <a:cs typeface="Roboto Condensed"/>
              <a:sym typeface="Roboto Condensed"/>
            </a:endParaRPr>
          </a:p>
        </p:txBody>
      </p:sp>
      <p:sp>
        <p:nvSpPr>
          <p:cNvPr id="234" name="Google Shape;234;p30"/>
          <p:cNvSpPr txBox="1"/>
          <p:nvPr/>
        </p:nvSpPr>
        <p:spPr>
          <a:xfrm>
            <a:off x="4754025" y="1873225"/>
            <a:ext cx="3413400" cy="17979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b="1">
              <a:latin typeface="Roboto Condensed"/>
              <a:ea typeface="Roboto Condensed"/>
              <a:cs typeface="Roboto Condensed"/>
              <a:sym typeface="Roboto Condensed"/>
            </a:endParaRPr>
          </a:p>
        </p:txBody>
      </p:sp>
      <p:sp>
        <p:nvSpPr>
          <p:cNvPr id="235" name="Google Shape;235;p30"/>
          <p:cNvSpPr txBox="1"/>
          <p:nvPr/>
        </p:nvSpPr>
        <p:spPr>
          <a:xfrm>
            <a:off x="976575" y="1265950"/>
            <a:ext cx="71910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latin typeface="Roboto Condensed"/>
                <a:ea typeface="Roboto Condensed"/>
                <a:cs typeface="Roboto Condensed"/>
                <a:sym typeface="Roboto Condensed"/>
              </a:rPr>
              <a:t>COMPOSITE ATTRIBUTES</a:t>
            </a:r>
            <a:endParaRPr b="1">
              <a:solidFill>
                <a:schemeClr val="lt1"/>
              </a:solidFill>
              <a:latin typeface="Roboto Condensed"/>
              <a:ea typeface="Roboto Condensed"/>
              <a:cs typeface="Roboto Condensed"/>
              <a:sym typeface="Roboto Condensed"/>
            </a:endParaRPr>
          </a:p>
          <a:p>
            <a:pPr marL="0" lvl="0" indent="0" algn="ctr" rtl="0">
              <a:spcBef>
                <a:spcPts val="0"/>
              </a:spcBef>
              <a:spcAft>
                <a:spcPts val="0"/>
              </a:spcAft>
              <a:buNone/>
            </a:pPr>
            <a:endParaRPr b="1">
              <a:solidFill>
                <a:srgbClr val="FFFFFF"/>
              </a:solidFill>
              <a:latin typeface="Roboto Condensed"/>
              <a:ea typeface="Roboto Condensed"/>
              <a:cs typeface="Roboto Condensed"/>
              <a:sym typeface="Roboto Condensed"/>
            </a:endParaRPr>
          </a:p>
        </p:txBody>
      </p:sp>
      <p:sp>
        <p:nvSpPr>
          <p:cNvPr id="236" name="Google Shape;236;p30"/>
          <p:cNvSpPr txBox="1"/>
          <p:nvPr/>
        </p:nvSpPr>
        <p:spPr>
          <a:xfrm>
            <a:off x="976575" y="3894675"/>
            <a:ext cx="71910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b="1">
              <a:solidFill>
                <a:srgbClr val="FFFFFF"/>
              </a:solidFill>
              <a:latin typeface="Roboto Condensed"/>
              <a:ea typeface="Roboto Condensed"/>
              <a:cs typeface="Roboto Condensed"/>
              <a:sym typeface="Roboto Condensed"/>
            </a:endParaRPr>
          </a:p>
        </p:txBody>
      </p:sp>
      <p:sp>
        <p:nvSpPr>
          <p:cNvPr id="237" name="Google Shape;237;p30"/>
          <p:cNvSpPr txBox="1"/>
          <p:nvPr/>
        </p:nvSpPr>
        <p:spPr>
          <a:xfrm>
            <a:off x="976575" y="4490475"/>
            <a:ext cx="3413400" cy="17979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600">
              <a:solidFill>
                <a:schemeClr val="dk1"/>
              </a:solidFill>
              <a:latin typeface="Roboto Condensed"/>
              <a:ea typeface="Roboto Condensed"/>
              <a:cs typeface="Roboto Condensed"/>
              <a:sym typeface="Roboto Condensed"/>
            </a:endParaRPr>
          </a:p>
        </p:txBody>
      </p:sp>
      <p:sp>
        <p:nvSpPr>
          <p:cNvPr id="238" name="Google Shape;238;p30"/>
          <p:cNvSpPr txBox="1"/>
          <p:nvPr/>
        </p:nvSpPr>
        <p:spPr>
          <a:xfrm>
            <a:off x="4754025" y="4490500"/>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sz="1800">
              <a:solidFill>
                <a:schemeClr val="dk1"/>
              </a:solidFill>
              <a:latin typeface="Roboto Condensed"/>
              <a:ea typeface="Roboto Condensed"/>
              <a:cs typeface="Roboto Condensed"/>
              <a:sym typeface="Roboto Condensed"/>
            </a:endParaRPr>
          </a:p>
        </p:txBody>
      </p:sp>
      <p:pic>
        <p:nvPicPr>
          <p:cNvPr id="239" name="Google Shape;239;p30"/>
          <p:cNvPicPr preferRelativeResize="0"/>
          <p:nvPr/>
        </p:nvPicPr>
        <p:blipFill>
          <a:blip r:embed="rId3">
            <a:alphaModFix/>
          </a:blip>
          <a:stretch>
            <a:fillRect/>
          </a:stretch>
        </p:blipFill>
        <p:spPr>
          <a:xfrm>
            <a:off x="5192937" y="2207888"/>
            <a:ext cx="2535577" cy="1128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Attributes</a:t>
            </a:r>
            <a:endParaRPr/>
          </a:p>
        </p:txBody>
      </p:sp>
      <p:sp>
        <p:nvSpPr>
          <p:cNvPr id="245" name="Google Shape;245;p31"/>
          <p:cNvSpPr txBox="1"/>
          <p:nvPr/>
        </p:nvSpPr>
        <p:spPr>
          <a:xfrm>
            <a:off x="976575" y="1873213"/>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For example, the address attribute of the EMPLOYEE</a:t>
            </a:r>
            <a:endParaRPr sz="1800">
              <a:solidFill>
                <a:schemeClr val="dk1"/>
              </a:solidFill>
              <a:latin typeface="Roboto Condensed"/>
              <a:ea typeface="Roboto Condensed"/>
              <a:cs typeface="Roboto Condensed"/>
              <a:sym typeface="Roboto Condensed"/>
            </a:endParaRPr>
          </a:p>
        </p:txBody>
      </p:sp>
      <p:sp>
        <p:nvSpPr>
          <p:cNvPr id="246" name="Google Shape;246;p31"/>
          <p:cNvSpPr txBox="1"/>
          <p:nvPr/>
        </p:nvSpPr>
        <p:spPr>
          <a:xfrm>
            <a:off x="4754025" y="1873225"/>
            <a:ext cx="3413400" cy="17979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b="1">
              <a:latin typeface="Roboto Condensed"/>
              <a:ea typeface="Roboto Condensed"/>
              <a:cs typeface="Roboto Condensed"/>
              <a:sym typeface="Roboto Condensed"/>
            </a:endParaRPr>
          </a:p>
        </p:txBody>
      </p:sp>
      <p:sp>
        <p:nvSpPr>
          <p:cNvPr id="247" name="Google Shape;247;p31"/>
          <p:cNvSpPr txBox="1"/>
          <p:nvPr/>
        </p:nvSpPr>
        <p:spPr>
          <a:xfrm>
            <a:off x="976575" y="1265950"/>
            <a:ext cx="71910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oboto Condensed"/>
                <a:ea typeface="Roboto Condensed"/>
                <a:cs typeface="Roboto Condensed"/>
                <a:sym typeface="Roboto Condensed"/>
              </a:rPr>
              <a:t>COMPOSITE ATTRIBUTES</a:t>
            </a:r>
            <a:endParaRPr b="1">
              <a:solidFill>
                <a:schemeClr val="lt1"/>
              </a:solidFill>
              <a:latin typeface="Roboto Condensed"/>
              <a:ea typeface="Roboto Condensed"/>
              <a:cs typeface="Roboto Condensed"/>
              <a:sym typeface="Roboto Condensed"/>
            </a:endParaRPr>
          </a:p>
          <a:p>
            <a:pPr marL="0" lvl="0" indent="0" algn="ctr" rtl="0">
              <a:spcBef>
                <a:spcPts val="0"/>
              </a:spcBef>
              <a:spcAft>
                <a:spcPts val="0"/>
              </a:spcAft>
              <a:buNone/>
            </a:pPr>
            <a:endParaRPr b="1">
              <a:solidFill>
                <a:srgbClr val="FFFFFF"/>
              </a:solidFill>
              <a:latin typeface="Roboto Condensed"/>
              <a:ea typeface="Roboto Condensed"/>
              <a:cs typeface="Roboto Condensed"/>
              <a:sym typeface="Roboto Condensed"/>
            </a:endParaRPr>
          </a:p>
        </p:txBody>
      </p:sp>
      <p:sp>
        <p:nvSpPr>
          <p:cNvPr id="248" name="Google Shape;248;p31"/>
          <p:cNvSpPr txBox="1"/>
          <p:nvPr/>
        </p:nvSpPr>
        <p:spPr>
          <a:xfrm>
            <a:off x="976575" y="3894675"/>
            <a:ext cx="71910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b="1">
              <a:solidFill>
                <a:srgbClr val="FFFFFF"/>
              </a:solidFill>
              <a:latin typeface="Roboto Condensed"/>
              <a:ea typeface="Roboto Condensed"/>
              <a:cs typeface="Roboto Condensed"/>
              <a:sym typeface="Roboto Condensed"/>
            </a:endParaRPr>
          </a:p>
        </p:txBody>
      </p:sp>
      <p:sp>
        <p:nvSpPr>
          <p:cNvPr id="249" name="Google Shape;249;p31"/>
          <p:cNvSpPr txBox="1"/>
          <p:nvPr/>
        </p:nvSpPr>
        <p:spPr>
          <a:xfrm>
            <a:off x="976575" y="4490475"/>
            <a:ext cx="3413400" cy="17979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600">
              <a:solidFill>
                <a:schemeClr val="dk1"/>
              </a:solidFill>
              <a:latin typeface="Roboto Condensed"/>
              <a:ea typeface="Roboto Condensed"/>
              <a:cs typeface="Roboto Condensed"/>
              <a:sym typeface="Roboto Condensed"/>
            </a:endParaRPr>
          </a:p>
        </p:txBody>
      </p:sp>
      <p:sp>
        <p:nvSpPr>
          <p:cNvPr id="250" name="Google Shape;250;p31"/>
          <p:cNvSpPr txBox="1"/>
          <p:nvPr/>
        </p:nvSpPr>
        <p:spPr>
          <a:xfrm>
            <a:off x="4754025" y="4490500"/>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sz="1800">
              <a:solidFill>
                <a:schemeClr val="dk1"/>
              </a:solidFill>
              <a:latin typeface="Roboto Condensed"/>
              <a:ea typeface="Roboto Condensed"/>
              <a:cs typeface="Roboto Condensed"/>
              <a:sym typeface="Roboto Condensed"/>
            </a:endParaRPr>
          </a:p>
        </p:txBody>
      </p:sp>
      <p:pic>
        <p:nvPicPr>
          <p:cNvPr id="251" name="Google Shape;251;p31"/>
          <p:cNvPicPr preferRelativeResize="0"/>
          <p:nvPr/>
        </p:nvPicPr>
        <p:blipFill>
          <a:blip r:embed="rId3">
            <a:alphaModFix/>
          </a:blip>
          <a:stretch>
            <a:fillRect/>
          </a:stretch>
        </p:blipFill>
        <p:spPr>
          <a:xfrm>
            <a:off x="5075513" y="1954024"/>
            <a:ext cx="2770413" cy="1636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2"/>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Attributes</a:t>
            </a:r>
            <a:endParaRPr/>
          </a:p>
        </p:txBody>
      </p:sp>
      <p:sp>
        <p:nvSpPr>
          <p:cNvPr id="257" name="Google Shape;257;p32"/>
          <p:cNvSpPr txBox="1"/>
          <p:nvPr/>
        </p:nvSpPr>
        <p:spPr>
          <a:xfrm>
            <a:off x="976575" y="1873213"/>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For example, the address attribute of the EMPLOYEE</a:t>
            </a:r>
            <a:endParaRPr sz="1800">
              <a:solidFill>
                <a:schemeClr val="dk1"/>
              </a:solidFill>
              <a:latin typeface="Roboto Condensed"/>
              <a:ea typeface="Roboto Condensed"/>
              <a:cs typeface="Roboto Condensed"/>
              <a:sym typeface="Roboto Condensed"/>
            </a:endParaRPr>
          </a:p>
        </p:txBody>
      </p:sp>
      <p:sp>
        <p:nvSpPr>
          <p:cNvPr id="258" name="Google Shape;258;p32"/>
          <p:cNvSpPr txBox="1"/>
          <p:nvPr/>
        </p:nvSpPr>
        <p:spPr>
          <a:xfrm>
            <a:off x="4754025" y="1873225"/>
            <a:ext cx="3413400" cy="17979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b="1">
              <a:latin typeface="Roboto Condensed"/>
              <a:ea typeface="Roboto Condensed"/>
              <a:cs typeface="Roboto Condensed"/>
              <a:sym typeface="Roboto Condensed"/>
            </a:endParaRPr>
          </a:p>
        </p:txBody>
      </p:sp>
      <p:sp>
        <p:nvSpPr>
          <p:cNvPr id="259" name="Google Shape;259;p32"/>
          <p:cNvSpPr txBox="1"/>
          <p:nvPr/>
        </p:nvSpPr>
        <p:spPr>
          <a:xfrm>
            <a:off x="976575" y="1265950"/>
            <a:ext cx="71910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oboto Condensed"/>
                <a:ea typeface="Roboto Condensed"/>
                <a:cs typeface="Roboto Condensed"/>
                <a:sym typeface="Roboto Condensed"/>
              </a:rPr>
              <a:t>COMPOSITE ATTRIBUTES</a:t>
            </a:r>
            <a:endParaRPr b="1">
              <a:solidFill>
                <a:schemeClr val="lt1"/>
              </a:solidFill>
              <a:latin typeface="Roboto Condensed"/>
              <a:ea typeface="Roboto Condensed"/>
              <a:cs typeface="Roboto Condensed"/>
              <a:sym typeface="Roboto Condensed"/>
            </a:endParaRPr>
          </a:p>
          <a:p>
            <a:pPr marL="0" lvl="0" indent="0" algn="ctr" rtl="0">
              <a:spcBef>
                <a:spcPts val="0"/>
              </a:spcBef>
              <a:spcAft>
                <a:spcPts val="0"/>
              </a:spcAft>
              <a:buNone/>
            </a:pPr>
            <a:endParaRPr b="1">
              <a:solidFill>
                <a:srgbClr val="FFFFFF"/>
              </a:solidFill>
              <a:latin typeface="Roboto Condensed"/>
              <a:ea typeface="Roboto Condensed"/>
              <a:cs typeface="Roboto Condensed"/>
              <a:sym typeface="Roboto Condensed"/>
            </a:endParaRPr>
          </a:p>
        </p:txBody>
      </p:sp>
      <p:sp>
        <p:nvSpPr>
          <p:cNvPr id="260" name="Google Shape;260;p32"/>
          <p:cNvSpPr txBox="1"/>
          <p:nvPr/>
        </p:nvSpPr>
        <p:spPr>
          <a:xfrm>
            <a:off x="976575" y="3894675"/>
            <a:ext cx="71910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b="1">
              <a:solidFill>
                <a:srgbClr val="FFFFFF"/>
              </a:solidFill>
              <a:latin typeface="Roboto Condensed"/>
              <a:ea typeface="Roboto Condensed"/>
              <a:cs typeface="Roboto Condensed"/>
              <a:sym typeface="Roboto Condensed"/>
            </a:endParaRPr>
          </a:p>
        </p:txBody>
      </p:sp>
      <p:sp>
        <p:nvSpPr>
          <p:cNvPr id="261" name="Google Shape;261;p32"/>
          <p:cNvSpPr txBox="1"/>
          <p:nvPr/>
        </p:nvSpPr>
        <p:spPr>
          <a:xfrm>
            <a:off x="976575" y="4490475"/>
            <a:ext cx="3413400" cy="17979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600">
              <a:solidFill>
                <a:schemeClr val="dk1"/>
              </a:solidFill>
              <a:latin typeface="Roboto Condensed"/>
              <a:ea typeface="Roboto Condensed"/>
              <a:cs typeface="Roboto Condensed"/>
              <a:sym typeface="Roboto Condensed"/>
            </a:endParaRPr>
          </a:p>
        </p:txBody>
      </p:sp>
      <p:sp>
        <p:nvSpPr>
          <p:cNvPr id="262" name="Google Shape;262;p32"/>
          <p:cNvSpPr txBox="1"/>
          <p:nvPr/>
        </p:nvSpPr>
        <p:spPr>
          <a:xfrm>
            <a:off x="4754025" y="4490500"/>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sz="1800">
              <a:solidFill>
                <a:schemeClr val="dk1"/>
              </a:solidFill>
              <a:latin typeface="Roboto Condensed"/>
              <a:ea typeface="Roboto Condensed"/>
              <a:cs typeface="Roboto Condensed"/>
              <a:sym typeface="Roboto Condensed"/>
            </a:endParaRPr>
          </a:p>
        </p:txBody>
      </p:sp>
      <p:pic>
        <p:nvPicPr>
          <p:cNvPr id="263" name="Google Shape;263;p32"/>
          <p:cNvPicPr preferRelativeResize="0"/>
          <p:nvPr/>
        </p:nvPicPr>
        <p:blipFill>
          <a:blip r:embed="rId3">
            <a:alphaModFix/>
          </a:blip>
          <a:stretch>
            <a:fillRect/>
          </a:stretch>
        </p:blipFill>
        <p:spPr>
          <a:xfrm>
            <a:off x="5075513" y="1954024"/>
            <a:ext cx="2770413" cy="1636275"/>
          </a:xfrm>
          <a:prstGeom prst="rect">
            <a:avLst/>
          </a:prstGeom>
          <a:noFill/>
          <a:ln>
            <a:noFill/>
          </a:ln>
        </p:spPr>
      </p:pic>
      <p:sp>
        <p:nvSpPr>
          <p:cNvPr id="264" name="Google Shape;264;p32"/>
          <p:cNvSpPr/>
          <p:nvPr/>
        </p:nvSpPr>
        <p:spPr>
          <a:xfrm>
            <a:off x="5582075" y="95325"/>
            <a:ext cx="3180300" cy="1094700"/>
          </a:xfrm>
          <a:prstGeom prst="wedgeRoundRectCallout">
            <a:avLst>
              <a:gd name="adj1" fmla="val -49364"/>
              <a:gd name="adj2" fmla="val 77428"/>
              <a:gd name="adj3" fmla="val 0"/>
            </a:avLst>
          </a:prstGeom>
          <a:solidFill>
            <a:srgbClr val="666666"/>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Are useful to model situations on which a user sometimes refers to the composite attribute as a unit but at other times refers specifically to its components.</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Attributes</a:t>
            </a:r>
            <a:endParaRPr/>
          </a:p>
        </p:txBody>
      </p:sp>
      <p:sp>
        <p:nvSpPr>
          <p:cNvPr id="270" name="Google Shape;270;p33"/>
          <p:cNvSpPr txBox="1"/>
          <p:nvPr/>
        </p:nvSpPr>
        <p:spPr>
          <a:xfrm>
            <a:off x="976575" y="1873213"/>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For example, the address attribute of the EMPLOYEE</a:t>
            </a:r>
            <a:endParaRPr sz="1800">
              <a:solidFill>
                <a:schemeClr val="dk1"/>
              </a:solidFill>
              <a:latin typeface="Roboto Condensed"/>
              <a:ea typeface="Roboto Condensed"/>
              <a:cs typeface="Roboto Condensed"/>
              <a:sym typeface="Roboto Condensed"/>
            </a:endParaRPr>
          </a:p>
        </p:txBody>
      </p:sp>
      <p:sp>
        <p:nvSpPr>
          <p:cNvPr id="271" name="Google Shape;271;p33"/>
          <p:cNvSpPr txBox="1"/>
          <p:nvPr/>
        </p:nvSpPr>
        <p:spPr>
          <a:xfrm>
            <a:off x="4754025" y="1873225"/>
            <a:ext cx="3413400" cy="17979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b="1">
              <a:latin typeface="Roboto Condensed"/>
              <a:ea typeface="Roboto Condensed"/>
              <a:cs typeface="Roboto Condensed"/>
              <a:sym typeface="Roboto Condensed"/>
            </a:endParaRPr>
          </a:p>
        </p:txBody>
      </p:sp>
      <p:sp>
        <p:nvSpPr>
          <p:cNvPr id="272" name="Google Shape;272;p33"/>
          <p:cNvSpPr txBox="1"/>
          <p:nvPr/>
        </p:nvSpPr>
        <p:spPr>
          <a:xfrm>
            <a:off x="976575" y="1265950"/>
            <a:ext cx="71910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oboto Condensed"/>
                <a:ea typeface="Roboto Condensed"/>
                <a:cs typeface="Roboto Condensed"/>
                <a:sym typeface="Roboto Condensed"/>
              </a:rPr>
              <a:t>COMPOSITE ATTRIBUTES</a:t>
            </a:r>
            <a:endParaRPr b="1">
              <a:solidFill>
                <a:schemeClr val="lt1"/>
              </a:solidFill>
              <a:latin typeface="Roboto Condensed"/>
              <a:ea typeface="Roboto Condensed"/>
              <a:cs typeface="Roboto Condensed"/>
              <a:sym typeface="Roboto Condensed"/>
            </a:endParaRPr>
          </a:p>
          <a:p>
            <a:pPr marL="0" lvl="0" indent="0" algn="ctr" rtl="0">
              <a:spcBef>
                <a:spcPts val="0"/>
              </a:spcBef>
              <a:spcAft>
                <a:spcPts val="0"/>
              </a:spcAft>
              <a:buNone/>
            </a:pPr>
            <a:endParaRPr b="1">
              <a:solidFill>
                <a:srgbClr val="FFFFFF"/>
              </a:solidFill>
              <a:latin typeface="Roboto Condensed"/>
              <a:ea typeface="Roboto Condensed"/>
              <a:cs typeface="Roboto Condensed"/>
              <a:sym typeface="Roboto Condensed"/>
            </a:endParaRPr>
          </a:p>
        </p:txBody>
      </p:sp>
      <p:sp>
        <p:nvSpPr>
          <p:cNvPr id="273" name="Google Shape;273;p33"/>
          <p:cNvSpPr txBox="1"/>
          <p:nvPr/>
        </p:nvSpPr>
        <p:spPr>
          <a:xfrm>
            <a:off x="976575" y="3894675"/>
            <a:ext cx="71910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SINGLED-VALUED ATTRIBUTES</a:t>
            </a:r>
            <a:endParaRPr b="1">
              <a:solidFill>
                <a:srgbClr val="FFFFFF"/>
              </a:solidFill>
              <a:latin typeface="Roboto Condensed"/>
              <a:ea typeface="Roboto Condensed"/>
              <a:cs typeface="Roboto Condensed"/>
              <a:sym typeface="Roboto Condensed"/>
            </a:endParaRPr>
          </a:p>
        </p:txBody>
      </p:sp>
      <p:sp>
        <p:nvSpPr>
          <p:cNvPr id="274" name="Google Shape;274;p33"/>
          <p:cNvSpPr txBox="1"/>
          <p:nvPr/>
        </p:nvSpPr>
        <p:spPr>
          <a:xfrm>
            <a:off x="976575" y="4490475"/>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Has a single value for particular entity.</a:t>
            </a:r>
            <a:endParaRPr sz="2000">
              <a:solidFill>
                <a:schemeClr val="dk1"/>
              </a:solidFill>
              <a:latin typeface="Roboto Condensed"/>
              <a:ea typeface="Roboto Condensed"/>
              <a:cs typeface="Roboto Condensed"/>
              <a:sym typeface="Roboto Condensed"/>
            </a:endParaRPr>
          </a:p>
        </p:txBody>
      </p:sp>
      <p:sp>
        <p:nvSpPr>
          <p:cNvPr id="275" name="Google Shape;275;p33"/>
          <p:cNvSpPr txBox="1"/>
          <p:nvPr/>
        </p:nvSpPr>
        <p:spPr>
          <a:xfrm>
            <a:off x="4754025" y="4490500"/>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sz="1800">
              <a:solidFill>
                <a:schemeClr val="dk1"/>
              </a:solidFill>
              <a:latin typeface="Roboto Condensed"/>
              <a:ea typeface="Roboto Condensed"/>
              <a:cs typeface="Roboto Condensed"/>
              <a:sym typeface="Roboto Condensed"/>
            </a:endParaRPr>
          </a:p>
        </p:txBody>
      </p:sp>
      <p:pic>
        <p:nvPicPr>
          <p:cNvPr id="276" name="Google Shape;276;p33"/>
          <p:cNvPicPr preferRelativeResize="0"/>
          <p:nvPr/>
        </p:nvPicPr>
        <p:blipFill>
          <a:blip r:embed="rId3">
            <a:alphaModFix/>
          </a:blip>
          <a:stretch>
            <a:fillRect/>
          </a:stretch>
        </p:blipFill>
        <p:spPr>
          <a:xfrm>
            <a:off x="5075513" y="1954024"/>
            <a:ext cx="2770413" cy="1636275"/>
          </a:xfrm>
          <a:prstGeom prst="rect">
            <a:avLst/>
          </a:prstGeom>
          <a:noFill/>
          <a:ln>
            <a:noFill/>
          </a:ln>
        </p:spPr>
      </p:pic>
      <p:pic>
        <p:nvPicPr>
          <p:cNvPr id="277" name="Google Shape;277;p33"/>
          <p:cNvPicPr preferRelativeResize="0"/>
          <p:nvPr/>
        </p:nvPicPr>
        <p:blipFill>
          <a:blip r:embed="rId4">
            <a:alphaModFix/>
          </a:blip>
          <a:stretch>
            <a:fillRect/>
          </a:stretch>
        </p:blipFill>
        <p:spPr>
          <a:xfrm>
            <a:off x="5633938" y="5049551"/>
            <a:ext cx="1653563" cy="679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4"/>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Attributes</a:t>
            </a:r>
            <a:endParaRPr/>
          </a:p>
        </p:txBody>
      </p:sp>
      <p:sp>
        <p:nvSpPr>
          <p:cNvPr id="283" name="Google Shape;283;p34"/>
          <p:cNvSpPr txBox="1"/>
          <p:nvPr/>
        </p:nvSpPr>
        <p:spPr>
          <a:xfrm>
            <a:off x="976575" y="1873213"/>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Can have a set of values for the same entity.</a:t>
            </a:r>
            <a:endParaRPr sz="2000">
              <a:solidFill>
                <a:schemeClr val="dk1"/>
              </a:solidFill>
              <a:latin typeface="Roboto Condensed"/>
              <a:ea typeface="Roboto Condensed"/>
              <a:cs typeface="Roboto Condensed"/>
              <a:sym typeface="Roboto Condensed"/>
            </a:endParaRPr>
          </a:p>
        </p:txBody>
      </p:sp>
      <p:sp>
        <p:nvSpPr>
          <p:cNvPr id="284" name="Google Shape;284;p34"/>
          <p:cNvSpPr txBox="1"/>
          <p:nvPr/>
        </p:nvSpPr>
        <p:spPr>
          <a:xfrm>
            <a:off x="4754025" y="1873225"/>
            <a:ext cx="3413400" cy="17979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b="1">
              <a:latin typeface="Roboto Condensed"/>
              <a:ea typeface="Roboto Condensed"/>
              <a:cs typeface="Roboto Condensed"/>
              <a:sym typeface="Roboto Condensed"/>
            </a:endParaRPr>
          </a:p>
        </p:txBody>
      </p:sp>
      <p:sp>
        <p:nvSpPr>
          <p:cNvPr id="285" name="Google Shape;285;p34"/>
          <p:cNvSpPr txBox="1"/>
          <p:nvPr/>
        </p:nvSpPr>
        <p:spPr>
          <a:xfrm>
            <a:off x="976575" y="1265950"/>
            <a:ext cx="71910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oboto Condensed"/>
                <a:ea typeface="Roboto Condensed"/>
                <a:cs typeface="Roboto Condensed"/>
                <a:sym typeface="Roboto Condensed"/>
              </a:rPr>
              <a:t>MULTIVALUED ATTRIBUTES</a:t>
            </a:r>
            <a:endParaRPr b="1">
              <a:solidFill>
                <a:schemeClr val="lt1"/>
              </a:solidFill>
              <a:latin typeface="Roboto Condensed"/>
              <a:ea typeface="Roboto Condensed"/>
              <a:cs typeface="Roboto Condensed"/>
              <a:sym typeface="Roboto Condensed"/>
            </a:endParaRPr>
          </a:p>
          <a:p>
            <a:pPr marL="0" lvl="0" indent="0" algn="ctr" rtl="0">
              <a:spcBef>
                <a:spcPts val="0"/>
              </a:spcBef>
              <a:spcAft>
                <a:spcPts val="0"/>
              </a:spcAft>
              <a:buNone/>
            </a:pPr>
            <a:endParaRPr b="1">
              <a:solidFill>
                <a:srgbClr val="FFFFFF"/>
              </a:solidFill>
              <a:latin typeface="Roboto Condensed"/>
              <a:ea typeface="Roboto Condensed"/>
              <a:cs typeface="Roboto Condensed"/>
              <a:sym typeface="Roboto Condensed"/>
            </a:endParaRPr>
          </a:p>
        </p:txBody>
      </p:sp>
      <p:sp>
        <p:nvSpPr>
          <p:cNvPr id="286" name="Google Shape;286;p34"/>
          <p:cNvSpPr txBox="1"/>
          <p:nvPr/>
        </p:nvSpPr>
        <p:spPr>
          <a:xfrm>
            <a:off x="976575" y="3894675"/>
            <a:ext cx="71910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b="1">
              <a:solidFill>
                <a:srgbClr val="FFFFFF"/>
              </a:solidFill>
              <a:latin typeface="Roboto Condensed"/>
              <a:ea typeface="Roboto Condensed"/>
              <a:cs typeface="Roboto Condensed"/>
              <a:sym typeface="Roboto Condensed"/>
            </a:endParaRPr>
          </a:p>
        </p:txBody>
      </p:sp>
      <p:sp>
        <p:nvSpPr>
          <p:cNvPr id="287" name="Google Shape;287;p34"/>
          <p:cNvSpPr txBox="1"/>
          <p:nvPr/>
        </p:nvSpPr>
        <p:spPr>
          <a:xfrm>
            <a:off x="976575" y="4490475"/>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288" name="Google Shape;288;p34"/>
          <p:cNvSpPr txBox="1"/>
          <p:nvPr/>
        </p:nvSpPr>
        <p:spPr>
          <a:xfrm>
            <a:off x="4754025" y="4490500"/>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sz="1800">
              <a:solidFill>
                <a:schemeClr val="dk1"/>
              </a:solidFill>
              <a:latin typeface="Roboto Condensed"/>
              <a:ea typeface="Roboto Condensed"/>
              <a:cs typeface="Roboto Condensed"/>
              <a:sym typeface="Roboto Condensed"/>
            </a:endParaRPr>
          </a:p>
        </p:txBody>
      </p:sp>
      <p:pic>
        <p:nvPicPr>
          <p:cNvPr id="289" name="Google Shape;289;p34"/>
          <p:cNvPicPr preferRelativeResize="0"/>
          <p:nvPr/>
        </p:nvPicPr>
        <p:blipFill>
          <a:blip r:embed="rId3">
            <a:alphaModFix/>
          </a:blip>
          <a:stretch>
            <a:fillRect/>
          </a:stretch>
        </p:blipFill>
        <p:spPr>
          <a:xfrm>
            <a:off x="5632350" y="2365936"/>
            <a:ext cx="1656758" cy="81246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5"/>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Attributes</a:t>
            </a:r>
            <a:endParaRPr/>
          </a:p>
        </p:txBody>
      </p:sp>
      <p:sp>
        <p:nvSpPr>
          <p:cNvPr id="295" name="Google Shape;295;p35"/>
          <p:cNvSpPr txBox="1"/>
          <p:nvPr/>
        </p:nvSpPr>
        <p:spPr>
          <a:xfrm>
            <a:off x="976575" y="1873213"/>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Can have a set of values for the same entity.</a:t>
            </a:r>
            <a:endParaRPr sz="2000">
              <a:solidFill>
                <a:schemeClr val="dk1"/>
              </a:solidFill>
              <a:latin typeface="Roboto Condensed"/>
              <a:ea typeface="Roboto Condensed"/>
              <a:cs typeface="Roboto Condensed"/>
              <a:sym typeface="Roboto Condensed"/>
            </a:endParaRPr>
          </a:p>
        </p:txBody>
      </p:sp>
      <p:sp>
        <p:nvSpPr>
          <p:cNvPr id="296" name="Google Shape;296;p35"/>
          <p:cNvSpPr txBox="1"/>
          <p:nvPr/>
        </p:nvSpPr>
        <p:spPr>
          <a:xfrm>
            <a:off x="4754025" y="1873225"/>
            <a:ext cx="3413400" cy="17979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b="1">
              <a:latin typeface="Roboto Condensed"/>
              <a:ea typeface="Roboto Condensed"/>
              <a:cs typeface="Roboto Condensed"/>
              <a:sym typeface="Roboto Condensed"/>
            </a:endParaRPr>
          </a:p>
        </p:txBody>
      </p:sp>
      <p:sp>
        <p:nvSpPr>
          <p:cNvPr id="297" name="Google Shape;297;p35"/>
          <p:cNvSpPr txBox="1"/>
          <p:nvPr/>
        </p:nvSpPr>
        <p:spPr>
          <a:xfrm>
            <a:off x="976575" y="1265950"/>
            <a:ext cx="71910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oboto Condensed"/>
                <a:ea typeface="Roboto Condensed"/>
                <a:cs typeface="Roboto Condensed"/>
                <a:sym typeface="Roboto Condensed"/>
              </a:rPr>
              <a:t>MULTIVALUED ATTRIBUTES</a:t>
            </a:r>
            <a:endParaRPr b="1">
              <a:solidFill>
                <a:schemeClr val="lt1"/>
              </a:solidFill>
              <a:latin typeface="Roboto Condensed"/>
              <a:ea typeface="Roboto Condensed"/>
              <a:cs typeface="Roboto Condensed"/>
              <a:sym typeface="Roboto Condensed"/>
            </a:endParaRPr>
          </a:p>
          <a:p>
            <a:pPr marL="0" lvl="0" indent="0" algn="ctr" rtl="0">
              <a:spcBef>
                <a:spcPts val="0"/>
              </a:spcBef>
              <a:spcAft>
                <a:spcPts val="0"/>
              </a:spcAft>
              <a:buNone/>
            </a:pPr>
            <a:endParaRPr b="1">
              <a:solidFill>
                <a:srgbClr val="FFFFFF"/>
              </a:solidFill>
              <a:latin typeface="Roboto Condensed"/>
              <a:ea typeface="Roboto Condensed"/>
              <a:cs typeface="Roboto Condensed"/>
              <a:sym typeface="Roboto Condensed"/>
            </a:endParaRPr>
          </a:p>
        </p:txBody>
      </p:sp>
      <p:sp>
        <p:nvSpPr>
          <p:cNvPr id="298" name="Google Shape;298;p35"/>
          <p:cNvSpPr txBox="1"/>
          <p:nvPr/>
        </p:nvSpPr>
        <p:spPr>
          <a:xfrm>
            <a:off x="976575" y="3894675"/>
            <a:ext cx="71910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STORED AND DERIVED</a:t>
            </a:r>
            <a:endParaRPr b="1">
              <a:solidFill>
                <a:srgbClr val="FFFFFF"/>
              </a:solidFill>
              <a:latin typeface="Roboto Condensed"/>
              <a:ea typeface="Roboto Condensed"/>
              <a:cs typeface="Roboto Condensed"/>
              <a:sym typeface="Roboto Condensed"/>
            </a:endParaRPr>
          </a:p>
        </p:txBody>
      </p:sp>
      <p:sp>
        <p:nvSpPr>
          <p:cNvPr id="299" name="Google Shape;299;p35"/>
          <p:cNvSpPr txBox="1"/>
          <p:nvPr/>
        </p:nvSpPr>
        <p:spPr>
          <a:xfrm>
            <a:off x="976575" y="4490475"/>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marR="0" lvl="0" indent="-330200" algn="l" rtl="0">
              <a:lnSpc>
                <a:spcPct val="100000"/>
              </a:lnSpc>
              <a:spcBef>
                <a:spcPts val="60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In some cases, two (or more) attribute values are related.</a:t>
            </a:r>
            <a:endParaRPr sz="1600">
              <a:solidFill>
                <a:schemeClr val="dk1"/>
              </a:solidFill>
              <a:latin typeface="Roboto Condensed"/>
              <a:ea typeface="Roboto Condensed"/>
              <a:cs typeface="Roboto Condensed"/>
              <a:sym typeface="Roboto Condensed"/>
            </a:endParaRPr>
          </a:p>
          <a:p>
            <a:pPr marL="457200" lvl="0" indent="-330200" algn="l" rtl="0">
              <a:spcBef>
                <a:spcPts val="0"/>
              </a:spcBef>
              <a:spcAft>
                <a:spcPts val="0"/>
              </a:spcAft>
              <a:buClr>
                <a:schemeClr val="dk1"/>
              </a:buClr>
              <a:buSzPts val="1600"/>
              <a:buFont typeface="Roboto Condensed"/>
              <a:buChar char="➔"/>
            </a:pPr>
            <a:r>
              <a:rPr lang="en" sz="1600" b="1">
                <a:solidFill>
                  <a:schemeClr val="dk1"/>
                </a:solidFill>
                <a:latin typeface="Roboto Condensed"/>
                <a:ea typeface="Roboto Condensed"/>
                <a:cs typeface="Roboto Condensed"/>
                <a:sym typeface="Roboto Condensed"/>
              </a:rPr>
              <a:t>Stored. </a:t>
            </a:r>
            <a:r>
              <a:rPr lang="en" sz="1600">
                <a:solidFill>
                  <a:schemeClr val="dk1"/>
                </a:solidFill>
                <a:latin typeface="Roboto Condensed"/>
                <a:ea typeface="Roboto Condensed"/>
                <a:cs typeface="Roboto Condensed"/>
                <a:sym typeface="Roboto Condensed"/>
              </a:rPr>
              <a:t>Attribute that has the value.</a:t>
            </a:r>
            <a:endParaRPr sz="1600">
              <a:solidFill>
                <a:schemeClr val="dk1"/>
              </a:solidFill>
              <a:latin typeface="Roboto Condensed"/>
              <a:ea typeface="Roboto Condensed"/>
              <a:cs typeface="Roboto Condensed"/>
              <a:sym typeface="Roboto Condensed"/>
            </a:endParaRPr>
          </a:p>
          <a:p>
            <a:pPr marL="457200" lvl="0" indent="-330200" algn="l" rtl="0">
              <a:spcBef>
                <a:spcPts val="0"/>
              </a:spcBef>
              <a:spcAft>
                <a:spcPts val="0"/>
              </a:spcAft>
              <a:buClr>
                <a:schemeClr val="dk1"/>
              </a:buClr>
              <a:buSzPts val="1600"/>
              <a:buFont typeface="Roboto Condensed"/>
              <a:buChar char="➔"/>
            </a:pPr>
            <a:r>
              <a:rPr lang="en" sz="1600" b="1">
                <a:solidFill>
                  <a:schemeClr val="dk1"/>
                </a:solidFill>
                <a:latin typeface="Roboto Condensed"/>
                <a:ea typeface="Roboto Condensed"/>
                <a:cs typeface="Roboto Condensed"/>
                <a:sym typeface="Roboto Condensed"/>
              </a:rPr>
              <a:t>Derived</a:t>
            </a:r>
            <a:r>
              <a:rPr lang="en" sz="1600">
                <a:solidFill>
                  <a:schemeClr val="dk1"/>
                </a:solidFill>
                <a:latin typeface="Roboto Condensed"/>
                <a:ea typeface="Roboto Condensed"/>
                <a:cs typeface="Roboto Condensed"/>
                <a:sym typeface="Roboto Condensed"/>
              </a:rPr>
              <a:t>. Attribute that depends of other attribute to assign a value.</a:t>
            </a:r>
            <a:endParaRPr sz="1600">
              <a:solidFill>
                <a:schemeClr val="dk1"/>
              </a:solidFill>
              <a:latin typeface="Roboto Condensed"/>
              <a:ea typeface="Roboto Condensed"/>
              <a:cs typeface="Roboto Condensed"/>
              <a:sym typeface="Roboto Condensed"/>
            </a:endParaRPr>
          </a:p>
        </p:txBody>
      </p:sp>
      <p:sp>
        <p:nvSpPr>
          <p:cNvPr id="300" name="Google Shape;300;p35"/>
          <p:cNvSpPr txBox="1"/>
          <p:nvPr/>
        </p:nvSpPr>
        <p:spPr>
          <a:xfrm>
            <a:off x="4754025" y="4490500"/>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sz="1800">
              <a:solidFill>
                <a:schemeClr val="dk1"/>
              </a:solidFill>
              <a:latin typeface="Roboto Condensed"/>
              <a:ea typeface="Roboto Condensed"/>
              <a:cs typeface="Roboto Condensed"/>
              <a:sym typeface="Roboto Condensed"/>
            </a:endParaRPr>
          </a:p>
        </p:txBody>
      </p:sp>
      <p:pic>
        <p:nvPicPr>
          <p:cNvPr id="301" name="Google Shape;301;p35"/>
          <p:cNvPicPr preferRelativeResize="0"/>
          <p:nvPr/>
        </p:nvPicPr>
        <p:blipFill>
          <a:blip r:embed="rId3">
            <a:alphaModFix/>
          </a:blip>
          <a:stretch>
            <a:fillRect/>
          </a:stretch>
        </p:blipFill>
        <p:spPr>
          <a:xfrm>
            <a:off x="5632350" y="2365936"/>
            <a:ext cx="1656758" cy="812463"/>
          </a:xfrm>
          <a:prstGeom prst="rect">
            <a:avLst/>
          </a:prstGeom>
          <a:noFill/>
          <a:ln>
            <a:noFill/>
          </a:ln>
        </p:spPr>
      </p:pic>
      <p:pic>
        <p:nvPicPr>
          <p:cNvPr id="302" name="Google Shape;302;p35"/>
          <p:cNvPicPr preferRelativeResize="0"/>
          <p:nvPr/>
        </p:nvPicPr>
        <p:blipFill>
          <a:blip r:embed="rId4">
            <a:alphaModFix/>
          </a:blip>
          <a:stretch>
            <a:fillRect/>
          </a:stretch>
        </p:blipFill>
        <p:spPr>
          <a:xfrm>
            <a:off x="5515609" y="5049550"/>
            <a:ext cx="1890231" cy="679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6"/>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Attributes</a:t>
            </a:r>
            <a:endParaRPr/>
          </a:p>
        </p:txBody>
      </p:sp>
      <p:sp>
        <p:nvSpPr>
          <p:cNvPr id="308" name="Google Shape;308;p36"/>
          <p:cNvSpPr txBox="1"/>
          <p:nvPr/>
        </p:nvSpPr>
        <p:spPr>
          <a:xfrm>
            <a:off x="976575" y="1873213"/>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Can have a set of values for the same entity.</a:t>
            </a:r>
            <a:endParaRPr sz="2000">
              <a:solidFill>
                <a:schemeClr val="dk1"/>
              </a:solidFill>
              <a:latin typeface="Roboto Condensed"/>
              <a:ea typeface="Roboto Condensed"/>
              <a:cs typeface="Roboto Condensed"/>
              <a:sym typeface="Roboto Condensed"/>
            </a:endParaRPr>
          </a:p>
        </p:txBody>
      </p:sp>
      <p:sp>
        <p:nvSpPr>
          <p:cNvPr id="309" name="Google Shape;309;p36"/>
          <p:cNvSpPr txBox="1"/>
          <p:nvPr/>
        </p:nvSpPr>
        <p:spPr>
          <a:xfrm>
            <a:off x="4754025" y="1873225"/>
            <a:ext cx="3413400" cy="17979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b="1">
              <a:latin typeface="Roboto Condensed"/>
              <a:ea typeface="Roboto Condensed"/>
              <a:cs typeface="Roboto Condensed"/>
              <a:sym typeface="Roboto Condensed"/>
            </a:endParaRPr>
          </a:p>
        </p:txBody>
      </p:sp>
      <p:sp>
        <p:nvSpPr>
          <p:cNvPr id="310" name="Google Shape;310;p36"/>
          <p:cNvSpPr txBox="1"/>
          <p:nvPr/>
        </p:nvSpPr>
        <p:spPr>
          <a:xfrm>
            <a:off x="976575" y="1265950"/>
            <a:ext cx="71910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oboto Condensed"/>
                <a:ea typeface="Roboto Condensed"/>
                <a:cs typeface="Roboto Condensed"/>
                <a:sym typeface="Roboto Condensed"/>
              </a:rPr>
              <a:t>MULTIVALUED ATTRIBUTES</a:t>
            </a:r>
            <a:endParaRPr b="1">
              <a:solidFill>
                <a:schemeClr val="lt1"/>
              </a:solidFill>
              <a:latin typeface="Roboto Condensed"/>
              <a:ea typeface="Roboto Condensed"/>
              <a:cs typeface="Roboto Condensed"/>
              <a:sym typeface="Roboto Condensed"/>
            </a:endParaRPr>
          </a:p>
          <a:p>
            <a:pPr marL="0" lvl="0" indent="0" algn="ctr" rtl="0">
              <a:spcBef>
                <a:spcPts val="0"/>
              </a:spcBef>
              <a:spcAft>
                <a:spcPts val="0"/>
              </a:spcAft>
              <a:buNone/>
            </a:pPr>
            <a:endParaRPr b="1">
              <a:solidFill>
                <a:srgbClr val="FFFFFF"/>
              </a:solidFill>
              <a:latin typeface="Roboto Condensed"/>
              <a:ea typeface="Roboto Condensed"/>
              <a:cs typeface="Roboto Condensed"/>
              <a:sym typeface="Roboto Condensed"/>
            </a:endParaRPr>
          </a:p>
        </p:txBody>
      </p:sp>
      <p:sp>
        <p:nvSpPr>
          <p:cNvPr id="311" name="Google Shape;311;p36"/>
          <p:cNvSpPr txBox="1"/>
          <p:nvPr/>
        </p:nvSpPr>
        <p:spPr>
          <a:xfrm>
            <a:off x="976575" y="3894675"/>
            <a:ext cx="71910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STORED AND DERIVED</a:t>
            </a:r>
            <a:endParaRPr b="1">
              <a:solidFill>
                <a:srgbClr val="FFFFFF"/>
              </a:solidFill>
              <a:latin typeface="Roboto Condensed"/>
              <a:ea typeface="Roboto Condensed"/>
              <a:cs typeface="Roboto Condensed"/>
              <a:sym typeface="Roboto Condensed"/>
            </a:endParaRPr>
          </a:p>
        </p:txBody>
      </p:sp>
      <p:sp>
        <p:nvSpPr>
          <p:cNvPr id="312" name="Google Shape;312;p36"/>
          <p:cNvSpPr txBox="1"/>
          <p:nvPr/>
        </p:nvSpPr>
        <p:spPr>
          <a:xfrm>
            <a:off x="976575" y="4490475"/>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marR="0" lvl="0" indent="-330200" algn="l" rtl="0">
              <a:lnSpc>
                <a:spcPct val="100000"/>
              </a:lnSpc>
              <a:spcBef>
                <a:spcPts val="60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In some cases, two (or more) attribute values are related.</a:t>
            </a:r>
            <a:endParaRPr sz="1600">
              <a:solidFill>
                <a:schemeClr val="dk1"/>
              </a:solidFill>
              <a:latin typeface="Roboto Condensed"/>
              <a:ea typeface="Roboto Condensed"/>
              <a:cs typeface="Roboto Condensed"/>
              <a:sym typeface="Roboto Condensed"/>
            </a:endParaRPr>
          </a:p>
          <a:p>
            <a:pPr marL="457200" lvl="0" indent="-330200" algn="l" rtl="0">
              <a:spcBef>
                <a:spcPts val="0"/>
              </a:spcBef>
              <a:spcAft>
                <a:spcPts val="0"/>
              </a:spcAft>
              <a:buClr>
                <a:schemeClr val="dk1"/>
              </a:buClr>
              <a:buSzPts val="1600"/>
              <a:buFont typeface="Roboto Condensed"/>
              <a:buChar char="➔"/>
            </a:pPr>
            <a:r>
              <a:rPr lang="en" sz="1600" b="1">
                <a:solidFill>
                  <a:schemeClr val="dk1"/>
                </a:solidFill>
                <a:latin typeface="Roboto Condensed"/>
                <a:ea typeface="Roboto Condensed"/>
                <a:cs typeface="Roboto Condensed"/>
                <a:sym typeface="Roboto Condensed"/>
              </a:rPr>
              <a:t>Stored. </a:t>
            </a:r>
            <a:r>
              <a:rPr lang="en" sz="1600">
                <a:solidFill>
                  <a:schemeClr val="dk1"/>
                </a:solidFill>
                <a:latin typeface="Roboto Condensed"/>
                <a:ea typeface="Roboto Condensed"/>
                <a:cs typeface="Roboto Condensed"/>
                <a:sym typeface="Roboto Condensed"/>
              </a:rPr>
              <a:t>Attribute that has the value.</a:t>
            </a:r>
            <a:endParaRPr sz="1600">
              <a:solidFill>
                <a:schemeClr val="dk1"/>
              </a:solidFill>
              <a:latin typeface="Roboto Condensed"/>
              <a:ea typeface="Roboto Condensed"/>
              <a:cs typeface="Roboto Condensed"/>
              <a:sym typeface="Roboto Condensed"/>
            </a:endParaRPr>
          </a:p>
          <a:p>
            <a:pPr marL="457200" lvl="0" indent="-330200" algn="l" rtl="0">
              <a:spcBef>
                <a:spcPts val="0"/>
              </a:spcBef>
              <a:spcAft>
                <a:spcPts val="0"/>
              </a:spcAft>
              <a:buClr>
                <a:schemeClr val="dk1"/>
              </a:buClr>
              <a:buSzPts val="1600"/>
              <a:buFont typeface="Roboto Condensed"/>
              <a:buChar char="➔"/>
            </a:pPr>
            <a:r>
              <a:rPr lang="en" sz="1600" b="1">
                <a:solidFill>
                  <a:schemeClr val="dk1"/>
                </a:solidFill>
                <a:latin typeface="Roboto Condensed"/>
                <a:ea typeface="Roboto Condensed"/>
                <a:cs typeface="Roboto Condensed"/>
                <a:sym typeface="Roboto Condensed"/>
              </a:rPr>
              <a:t>Derived</a:t>
            </a:r>
            <a:r>
              <a:rPr lang="en" sz="1600">
                <a:solidFill>
                  <a:schemeClr val="dk1"/>
                </a:solidFill>
                <a:latin typeface="Roboto Condensed"/>
                <a:ea typeface="Roboto Condensed"/>
                <a:cs typeface="Roboto Condensed"/>
                <a:sym typeface="Roboto Condensed"/>
              </a:rPr>
              <a:t>. Attribute that depends of other attribute to assign a value.</a:t>
            </a:r>
            <a:endParaRPr sz="1600">
              <a:solidFill>
                <a:schemeClr val="dk1"/>
              </a:solidFill>
              <a:latin typeface="Roboto Condensed"/>
              <a:ea typeface="Roboto Condensed"/>
              <a:cs typeface="Roboto Condensed"/>
              <a:sym typeface="Roboto Condensed"/>
            </a:endParaRPr>
          </a:p>
        </p:txBody>
      </p:sp>
      <p:sp>
        <p:nvSpPr>
          <p:cNvPr id="313" name="Google Shape;313;p36"/>
          <p:cNvSpPr txBox="1"/>
          <p:nvPr/>
        </p:nvSpPr>
        <p:spPr>
          <a:xfrm>
            <a:off x="4754025" y="4490500"/>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sz="1800">
              <a:solidFill>
                <a:schemeClr val="dk1"/>
              </a:solidFill>
              <a:latin typeface="Roboto Condensed"/>
              <a:ea typeface="Roboto Condensed"/>
              <a:cs typeface="Roboto Condensed"/>
              <a:sym typeface="Roboto Condensed"/>
            </a:endParaRPr>
          </a:p>
        </p:txBody>
      </p:sp>
      <p:pic>
        <p:nvPicPr>
          <p:cNvPr id="314" name="Google Shape;314;p36"/>
          <p:cNvPicPr preferRelativeResize="0"/>
          <p:nvPr/>
        </p:nvPicPr>
        <p:blipFill>
          <a:blip r:embed="rId3">
            <a:alphaModFix/>
          </a:blip>
          <a:stretch>
            <a:fillRect/>
          </a:stretch>
        </p:blipFill>
        <p:spPr>
          <a:xfrm>
            <a:off x="5632350" y="2365936"/>
            <a:ext cx="1656758" cy="812463"/>
          </a:xfrm>
          <a:prstGeom prst="rect">
            <a:avLst/>
          </a:prstGeom>
          <a:noFill/>
          <a:ln>
            <a:noFill/>
          </a:ln>
        </p:spPr>
      </p:pic>
      <p:pic>
        <p:nvPicPr>
          <p:cNvPr id="315" name="Google Shape;315;p36"/>
          <p:cNvPicPr preferRelativeResize="0"/>
          <p:nvPr/>
        </p:nvPicPr>
        <p:blipFill>
          <a:blip r:embed="rId4">
            <a:alphaModFix/>
          </a:blip>
          <a:stretch>
            <a:fillRect/>
          </a:stretch>
        </p:blipFill>
        <p:spPr>
          <a:xfrm>
            <a:off x="5515609" y="5049550"/>
            <a:ext cx="1890231" cy="679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Database Design Process</a:t>
            </a:r>
            <a:endParaRPr/>
          </a:p>
        </p:txBody>
      </p:sp>
      <p:pic>
        <p:nvPicPr>
          <p:cNvPr id="48" name="Google Shape;48;p10"/>
          <p:cNvPicPr preferRelativeResize="0"/>
          <p:nvPr/>
        </p:nvPicPr>
        <p:blipFill>
          <a:blip r:embed="rId3">
            <a:alphaModFix/>
          </a:blip>
          <a:stretch>
            <a:fillRect/>
          </a:stretch>
        </p:blipFill>
        <p:spPr>
          <a:xfrm>
            <a:off x="1384225" y="962399"/>
            <a:ext cx="5870285" cy="5673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7"/>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Attributes</a:t>
            </a:r>
            <a:endParaRPr/>
          </a:p>
        </p:txBody>
      </p:sp>
      <p:sp>
        <p:nvSpPr>
          <p:cNvPr id="321" name="Google Shape;321;p37"/>
          <p:cNvSpPr txBox="1"/>
          <p:nvPr/>
        </p:nvSpPr>
        <p:spPr>
          <a:xfrm>
            <a:off x="976575" y="1873213"/>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Can have a set of values for the same entity.</a:t>
            </a:r>
            <a:endParaRPr sz="2000">
              <a:solidFill>
                <a:schemeClr val="dk1"/>
              </a:solidFill>
              <a:latin typeface="Roboto Condensed"/>
              <a:ea typeface="Roboto Condensed"/>
              <a:cs typeface="Roboto Condensed"/>
              <a:sym typeface="Roboto Condensed"/>
            </a:endParaRPr>
          </a:p>
        </p:txBody>
      </p:sp>
      <p:sp>
        <p:nvSpPr>
          <p:cNvPr id="322" name="Google Shape;322;p37"/>
          <p:cNvSpPr txBox="1"/>
          <p:nvPr/>
        </p:nvSpPr>
        <p:spPr>
          <a:xfrm>
            <a:off x="4754025" y="1873225"/>
            <a:ext cx="3413400" cy="17979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b="1">
              <a:latin typeface="Roboto Condensed"/>
              <a:ea typeface="Roboto Condensed"/>
              <a:cs typeface="Roboto Condensed"/>
              <a:sym typeface="Roboto Condensed"/>
            </a:endParaRPr>
          </a:p>
        </p:txBody>
      </p:sp>
      <p:sp>
        <p:nvSpPr>
          <p:cNvPr id="323" name="Google Shape;323;p37"/>
          <p:cNvSpPr txBox="1"/>
          <p:nvPr/>
        </p:nvSpPr>
        <p:spPr>
          <a:xfrm>
            <a:off x="976575" y="1265950"/>
            <a:ext cx="71910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oboto Condensed"/>
                <a:ea typeface="Roboto Condensed"/>
                <a:cs typeface="Roboto Condensed"/>
                <a:sym typeface="Roboto Condensed"/>
              </a:rPr>
              <a:t>MULTIVALUED ATTRIBUTES</a:t>
            </a:r>
            <a:endParaRPr b="1">
              <a:solidFill>
                <a:schemeClr val="lt1"/>
              </a:solidFill>
              <a:latin typeface="Roboto Condensed"/>
              <a:ea typeface="Roboto Condensed"/>
              <a:cs typeface="Roboto Condensed"/>
              <a:sym typeface="Roboto Condensed"/>
            </a:endParaRPr>
          </a:p>
          <a:p>
            <a:pPr marL="0" lvl="0" indent="0" algn="ctr" rtl="0">
              <a:spcBef>
                <a:spcPts val="0"/>
              </a:spcBef>
              <a:spcAft>
                <a:spcPts val="0"/>
              </a:spcAft>
              <a:buNone/>
            </a:pPr>
            <a:endParaRPr b="1">
              <a:solidFill>
                <a:srgbClr val="FFFFFF"/>
              </a:solidFill>
              <a:latin typeface="Roboto Condensed"/>
              <a:ea typeface="Roboto Condensed"/>
              <a:cs typeface="Roboto Condensed"/>
              <a:sym typeface="Roboto Condensed"/>
            </a:endParaRPr>
          </a:p>
        </p:txBody>
      </p:sp>
      <p:sp>
        <p:nvSpPr>
          <p:cNvPr id="324" name="Google Shape;324;p37"/>
          <p:cNvSpPr txBox="1"/>
          <p:nvPr/>
        </p:nvSpPr>
        <p:spPr>
          <a:xfrm>
            <a:off x="976575" y="3894675"/>
            <a:ext cx="71910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STORED AND DERIVED</a:t>
            </a:r>
            <a:endParaRPr b="1">
              <a:solidFill>
                <a:srgbClr val="FFFFFF"/>
              </a:solidFill>
              <a:latin typeface="Roboto Condensed"/>
              <a:ea typeface="Roboto Condensed"/>
              <a:cs typeface="Roboto Condensed"/>
              <a:sym typeface="Roboto Condensed"/>
            </a:endParaRPr>
          </a:p>
        </p:txBody>
      </p:sp>
      <p:sp>
        <p:nvSpPr>
          <p:cNvPr id="325" name="Google Shape;325;p37"/>
          <p:cNvSpPr txBox="1"/>
          <p:nvPr/>
        </p:nvSpPr>
        <p:spPr>
          <a:xfrm>
            <a:off x="976575" y="4490475"/>
            <a:ext cx="7191000" cy="1797900"/>
          </a:xfrm>
          <a:prstGeom prst="rect">
            <a:avLst/>
          </a:prstGeom>
          <a:solidFill>
            <a:srgbClr val="F3F3F3"/>
          </a:solidFill>
          <a:ln>
            <a:noFill/>
          </a:ln>
        </p:spPr>
        <p:txBody>
          <a:bodyPr spcFirstLastPara="1" wrap="square" lIns="91425" tIns="91425" rIns="91425" bIns="91425" anchor="ctr" anchorCtr="0">
            <a:noAutofit/>
          </a:bodyPr>
          <a:lstStyle/>
          <a:p>
            <a:pPr marL="457200" marR="0" lvl="0" indent="-330200" algn="l" rtl="0">
              <a:lnSpc>
                <a:spcPct val="100000"/>
              </a:lnSpc>
              <a:spcBef>
                <a:spcPts val="600"/>
              </a:spcBef>
              <a:spcAft>
                <a:spcPts val="0"/>
              </a:spcAft>
              <a:buClr>
                <a:schemeClr val="dk1"/>
              </a:buClr>
              <a:buSzPts val="1600"/>
              <a:buFont typeface="Roboto Condensed"/>
              <a:buChar char="➔"/>
            </a:pPr>
            <a:r>
              <a:rPr lang="en" sz="2000">
                <a:solidFill>
                  <a:schemeClr val="dk1"/>
                </a:solidFill>
                <a:latin typeface="Roboto Condensed"/>
                <a:ea typeface="Roboto Condensed"/>
                <a:cs typeface="Roboto Condensed"/>
                <a:sym typeface="Roboto Condensed"/>
              </a:rPr>
              <a:t>For a particular person entity, the value of Age can be determined from the current (today’s) date and the value of that person’s Birth date. The Age attribute is hence called a derived attribute and is said to be derivable from the Birth date attribute, which is called a stored attribute.</a:t>
            </a:r>
            <a:endParaRPr sz="1600">
              <a:solidFill>
                <a:schemeClr val="dk1"/>
              </a:solidFill>
              <a:latin typeface="Roboto Condensed"/>
              <a:ea typeface="Roboto Condensed"/>
              <a:cs typeface="Roboto Condensed"/>
              <a:sym typeface="Roboto Condensed"/>
            </a:endParaRPr>
          </a:p>
        </p:txBody>
      </p:sp>
      <p:pic>
        <p:nvPicPr>
          <p:cNvPr id="326" name="Google Shape;326;p37"/>
          <p:cNvPicPr preferRelativeResize="0"/>
          <p:nvPr/>
        </p:nvPicPr>
        <p:blipFill>
          <a:blip r:embed="rId3">
            <a:alphaModFix/>
          </a:blip>
          <a:stretch>
            <a:fillRect/>
          </a:stretch>
        </p:blipFill>
        <p:spPr>
          <a:xfrm>
            <a:off x="5632350" y="2365936"/>
            <a:ext cx="1656758" cy="81246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8"/>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Attributes</a:t>
            </a:r>
            <a:endParaRPr/>
          </a:p>
        </p:txBody>
      </p:sp>
      <p:sp>
        <p:nvSpPr>
          <p:cNvPr id="332" name="Google Shape;332;p38"/>
          <p:cNvSpPr txBox="1"/>
          <p:nvPr/>
        </p:nvSpPr>
        <p:spPr>
          <a:xfrm>
            <a:off x="976575" y="1873213"/>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lnSpc>
                <a:spcPct val="115000"/>
              </a:lnSpc>
              <a:spcBef>
                <a:spcPts val="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In some cases, a particular entity may not have an applicable value for an attribute.</a:t>
            </a:r>
            <a:endParaRPr sz="2000">
              <a:solidFill>
                <a:schemeClr val="dk1"/>
              </a:solidFill>
              <a:latin typeface="Roboto Condensed"/>
              <a:ea typeface="Roboto Condensed"/>
              <a:cs typeface="Roboto Condensed"/>
              <a:sym typeface="Roboto Condensed"/>
            </a:endParaRPr>
          </a:p>
        </p:txBody>
      </p:sp>
      <p:sp>
        <p:nvSpPr>
          <p:cNvPr id="333" name="Google Shape;333;p38"/>
          <p:cNvSpPr txBox="1"/>
          <p:nvPr/>
        </p:nvSpPr>
        <p:spPr>
          <a:xfrm>
            <a:off x="4754025" y="1873225"/>
            <a:ext cx="3413400" cy="17979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b="1">
              <a:latin typeface="Roboto Condensed"/>
              <a:ea typeface="Roboto Condensed"/>
              <a:cs typeface="Roboto Condensed"/>
              <a:sym typeface="Roboto Condensed"/>
            </a:endParaRPr>
          </a:p>
        </p:txBody>
      </p:sp>
      <p:sp>
        <p:nvSpPr>
          <p:cNvPr id="334" name="Google Shape;334;p38"/>
          <p:cNvSpPr txBox="1"/>
          <p:nvPr/>
        </p:nvSpPr>
        <p:spPr>
          <a:xfrm>
            <a:off x="976575" y="1265950"/>
            <a:ext cx="71910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oboto Condensed"/>
                <a:ea typeface="Roboto Condensed"/>
                <a:cs typeface="Roboto Condensed"/>
                <a:sym typeface="Roboto Condensed"/>
              </a:rPr>
              <a:t>NULL VALUES</a:t>
            </a:r>
            <a:endParaRPr b="1">
              <a:solidFill>
                <a:schemeClr val="lt1"/>
              </a:solidFill>
              <a:latin typeface="Roboto Condensed"/>
              <a:ea typeface="Roboto Condensed"/>
              <a:cs typeface="Roboto Condensed"/>
              <a:sym typeface="Roboto Condensed"/>
            </a:endParaRPr>
          </a:p>
          <a:p>
            <a:pPr marL="0" lvl="0" indent="0" algn="ctr" rtl="0">
              <a:spcBef>
                <a:spcPts val="0"/>
              </a:spcBef>
              <a:spcAft>
                <a:spcPts val="0"/>
              </a:spcAft>
              <a:buNone/>
            </a:pPr>
            <a:endParaRPr b="1">
              <a:solidFill>
                <a:srgbClr val="FFFFFF"/>
              </a:solidFill>
              <a:latin typeface="Roboto Condensed"/>
              <a:ea typeface="Roboto Condensed"/>
              <a:cs typeface="Roboto Condensed"/>
              <a:sym typeface="Roboto Condensed"/>
            </a:endParaRPr>
          </a:p>
        </p:txBody>
      </p:sp>
      <p:sp>
        <p:nvSpPr>
          <p:cNvPr id="335" name="Google Shape;335;p38"/>
          <p:cNvSpPr txBox="1"/>
          <p:nvPr/>
        </p:nvSpPr>
        <p:spPr>
          <a:xfrm>
            <a:off x="976575" y="3894675"/>
            <a:ext cx="71910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b="1">
              <a:solidFill>
                <a:srgbClr val="FFFFFF"/>
              </a:solidFill>
              <a:latin typeface="Roboto Condensed"/>
              <a:ea typeface="Roboto Condensed"/>
              <a:cs typeface="Roboto Condensed"/>
              <a:sym typeface="Roboto Condensed"/>
            </a:endParaRPr>
          </a:p>
        </p:txBody>
      </p:sp>
      <p:sp>
        <p:nvSpPr>
          <p:cNvPr id="336" name="Google Shape;336;p38"/>
          <p:cNvSpPr txBox="1"/>
          <p:nvPr/>
        </p:nvSpPr>
        <p:spPr>
          <a:xfrm>
            <a:off x="976575" y="4490475"/>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sz="1600">
              <a:solidFill>
                <a:schemeClr val="dk1"/>
              </a:solidFill>
              <a:latin typeface="Roboto Condensed"/>
              <a:ea typeface="Roboto Condensed"/>
              <a:cs typeface="Roboto Condensed"/>
              <a:sym typeface="Roboto Condensed"/>
            </a:endParaRPr>
          </a:p>
        </p:txBody>
      </p:sp>
      <p:sp>
        <p:nvSpPr>
          <p:cNvPr id="337" name="Google Shape;337;p38"/>
          <p:cNvSpPr txBox="1"/>
          <p:nvPr/>
        </p:nvSpPr>
        <p:spPr>
          <a:xfrm>
            <a:off x="4754025" y="4490500"/>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9"/>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Attributes</a:t>
            </a:r>
            <a:endParaRPr/>
          </a:p>
        </p:txBody>
      </p:sp>
      <p:sp>
        <p:nvSpPr>
          <p:cNvPr id="343" name="Google Shape;343;p39"/>
          <p:cNvSpPr txBox="1"/>
          <p:nvPr/>
        </p:nvSpPr>
        <p:spPr>
          <a:xfrm>
            <a:off x="976575" y="1873213"/>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lnSpc>
                <a:spcPct val="115000"/>
              </a:lnSpc>
              <a:spcBef>
                <a:spcPts val="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In some cases, a particular entity may not have an applicable value for an attribute.</a:t>
            </a:r>
            <a:endParaRPr sz="2000">
              <a:solidFill>
                <a:schemeClr val="dk1"/>
              </a:solidFill>
              <a:latin typeface="Roboto Condensed"/>
              <a:ea typeface="Roboto Condensed"/>
              <a:cs typeface="Roboto Condensed"/>
              <a:sym typeface="Roboto Condensed"/>
            </a:endParaRPr>
          </a:p>
        </p:txBody>
      </p:sp>
      <p:sp>
        <p:nvSpPr>
          <p:cNvPr id="344" name="Google Shape;344;p39"/>
          <p:cNvSpPr txBox="1"/>
          <p:nvPr/>
        </p:nvSpPr>
        <p:spPr>
          <a:xfrm>
            <a:off x="4754025" y="1873225"/>
            <a:ext cx="3413400" cy="17979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b="1">
              <a:latin typeface="Roboto Condensed"/>
              <a:ea typeface="Roboto Condensed"/>
              <a:cs typeface="Roboto Condensed"/>
              <a:sym typeface="Roboto Condensed"/>
            </a:endParaRPr>
          </a:p>
        </p:txBody>
      </p:sp>
      <p:sp>
        <p:nvSpPr>
          <p:cNvPr id="345" name="Google Shape;345;p39"/>
          <p:cNvSpPr txBox="1"/>
          <p:nvPr/>
        </p:nvSpPr>
        <p:spPr>
          <a:xfrm>
            <a:off x="976575" y="1265950"/>
            <a:ext cx="71910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oboto Condensed"/>
                <a:ea typeface="Roboto Condensed"/>
                <a:cs typeface="Roboto Condensed"/>
                <a:sym typeface="Roboto Condensed"/>
              </a:rPr>
              <a:t>NULL VALUES</a:t>
            </a:r>
            <a:endParaRPr b="1">
              <a:solidFill>
                <a:schemeClr val="lt1"/>
              </a:solidFill>
              <a:latin typeface="Roboto Condensed"/>
              <a:ea typeface="Roboto Condensed"/>
              <a:cs typeface="Roboto Condensed"/>
              <a:sym typeface="Roboto Condensed"/>
            </a:endParaRPr>
          </a:p>
          <a:p>
            <a:pPr marL="0" lvl="0" indent="0" algn="ctr" rtl="0">
              <a:spcBef>
                <a:spcPts val="0"/>
              </a:spcBef>
              <a:spcAft>
                <a:spcPts val="0"/>
              </a:spcAft>
              <a:buNone/>
            </a:pPr>
            <a:endParaRPr b="1">
              <a:solidFill>
                <a:srgbClr val="FFFFFF"/>
              </a:solidFill>
              <a:latin typeface="Roboto Condensed"/>
              <a:ea typeface="Roboto Condensed"/>
              <a:cs typeface="Roboto Condensed"/>
              <a:sym typeface="Roboto Condensed"/>
            </a:endParaRPr>
          </a:p>
        </p:txBody>
      </p:sp>
      <p:sp>
        <p:nvSpPr>
          <p:cNvPr id="346" name="Google Shape;346;p39"/>
          <p:cNvSpPr txBox="1"/>
          <p:nvPr/>
        </p:nvSpPr>
        <p:spPr>
          <a:xfrm>
            <a:off x="976575" y="3894675"/>
            <a:ext cx="71910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KEY ATTRIBUTES</a:t>
            </a:r>
            <a:endParaRPr b="1">
              <a:solidFill>
                <a:srgbClr val="FFFFFF"/>
              </a:solidFill>
              <a:latin typeface="Roboto Condensed"/>
              <a:ea typeface="Roboto Condensed"/>
              <a:cs typeface="Roboto Condensed"/>
              <a:sym typeface="Roboto Condensed"/>
            </a:endParaRPr>
          </a:p>
        </p:txBody>
      </p:sp>
      <p:sp>
        <p:nvSpPr>
          <p:cNvPr id="347" name="Google Shape;347;p39"/>
          <p:cNvSpPr txBox="1"/>
          <p:nvPr/>
        </p:nvSpPr>
        <p:spPr>
          <a:xfrm>
            <a:off x="976575" y="4490475"/>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Uniqueness constraint.</a:t>
            </a:r>
            <a:endParaRPr sz="2000">
              <a:solidFill>
                <a:schemeClr val="dk1"/>
              </a:solidFill>
              <a:latin typeface="Roboto Condensed"/>
              <a:ea typeface="Roboto Condensed"/>
              <a:cs typeface="Roboto Condensed"/>
              <a:sym typeface="Roboto Condensed"/>
            </a:endParaRPr>
          </a:p>
          <a:p>
            <a:pPr marL="457200" lvl="0" indent="-355600" algn="l" rtl="0">
              <a:spcBef>
                <a:spcPts val="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One or more attributes whose values are distinct for each individual entity in the entity set.</a:t>
            </a:r>
            <a:endParaRPr sz="2000">
              <a:solidFill>
                <a:schemeClr val="dk1"/>
              </a:solidFill>
              <a:latin typeface="Roboto Condensed"/>
              <a:ea typeface="Roboto Condensed"/>
              <a:cs typeface="Roboto Condensed"/>
              <a:sym typeface="Roboto Condensed"/>
            </a:endParaRPr>
          </a:p>
        </p:txBody>
      </p:sp>
      <p:sp>
        <p:nvSpPr>
          <p:cNvPr id="348" name="Google Shape;348;p39"/>
          <p:cNvSpPr txBox="1"/>
          <p:nvPr/>
        </p:nvSpPr>
        <p:spPr>
          <a:xfrm>
            <a:off x="4754025" y="4490500"/>
            <a:ext cx="3413400" cy="17979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sz="1800">
              <a:solidFill>
                <a:schemeClr val="dk1"/>
              </a:solidFill>
              <a:latin typeface="Roboto Condensed"/>
              <a:ea typeface="Roboto Condensed"/>
              <a:cs typeface="Roboto Condensed"/>
              <a:sym typeface="Roboto Condensed"/>
            </a:endParaRPr>
          </a:p>
        </p:txBody>
      </p:sp>
      <p:pic>
        <p:nvPicPr>
          <p:cNvPr id="349" name="Google Shape;349;p39"/>
          <p:cNvPicPr preferRelativeResize="0"/>
          <p:nvPr/>
        </p:nvPicPr>
        <p:blipFill>
          <a:blip r:embed="rId3">
            <a:alphaModFix/>
          </a:blip>
          <a:stretch>
            <a:fillRect/>
          </a:stretch>
        </p:blipFill>
        <p:spPr>
          <a:xfrm>
            <a:off x="5550288" y="5049525"/>
            <a:ext cx="1820865" cy="679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0"/>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Key Attributes</a:t>
            </a:r>
            <a:endParaRPr/>
          </a:p>
        </p:txBody>
      </p:sp>
      <p:sp>
        <p:nvSpPr>
          <p:cNvPr id="355" name="Google Shape;355;p40"/>
          <p:cNvSpPr txBox="1">
            <a:spLocks noGrp="1"/>
          </p:cNvSpPr>
          <p:nvPr>
            <p:ph type="body" idx="1"/>
          </p:nvPr>
        </p:nvSpPr>
        <p:spPr>
          <a:xfrm>
            <a:off x="457200" y="1081200"/>
            <a:ext cx="7977000" cy="50730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The car’s vehicle identification number (VIN) is the identifying code for a specific automobile. The VIN serves as the car’s fingerprints, as no two vehicles in operation have the same VIN.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1"/>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Key Attributes</a:t>
            </a:r>
            <a:endParaRPr/>
          </a:p>
        </p:txBody>
      </p:sp>
      <p:sp>
        <p:nvSpPr>
          <p:cNvPr id="361" name="Google Shape;361;p41"/>
          <p:cNvSpPr txBox="1">
            <a:spLocks noGrp="1"/>
          </p:cNvSpPr>
          <p:nvPr>
            <p:ph type="body" idx="1"/>
          </p:nvPr>
        </p:nvSpPr>
        <p:spPr>
          <a:xfrm>
            <a:off x="457200" y="1081200"/>
            <a:ext cx="7977000" cy="50730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The car’s vehicle identification number (VIN) is the identifying code for a specific automobile. The VIN serves as the car’s fingerprints, as no two vehicles in operation have the same VIN.</a:t>
            </a:r>
            <a:endParaRPr/>
          </a:p>
        </p:txBody>
      </p:sp>
      <p:pic>
        <p:nvPicPr>
          <p:cNvPr id="362" name="Google Shape;362;p41"/>
          <p:cNvPicPr preferRelativeResize="0"/>
          <p:nvPr/>
        </p:nvPicPr>
        <p:blipFill>
          <a:blip r:embed="rId3">
            <a:alphaModFix/>
          </a:blip>
          <a:stretch>
            <a:fillRect/>
          </a:stretch>
        </p:blipFill>
        <p:spPr>
          <a:xfrm>
            <a:off x="1804988" y="2860663"/>
            <a:ext cx="5534025" cy="3648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2"/>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Key Attributes of an Entity Type</a:t>
            </a:r>
            <a:endParaRPr/>
          </a:p>
        </p:txBody>
      </p:sp>
      <p:sp>
        <p:nvSpPr>
          <p:cNvPr id="368" name="Google Shape;368;p42"/>
          <p:cNvSpPr txBox="1">
            <a:spLocks noGrp="1"/>
          </p:cNvSpPr>
          <p:nvPr>
            <p:ph type="body" idx="1"/>
          </p:nvPr>
        </p:nvSpPr>
        <p:spPr>
          <a:xfrm>
            <a:off x="457200" y="1081200"/>
            <a:ext cx="7977000" cy="50730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en"/>
              <a:t>An important constraint on the entities of an entity type is the </a:t>
            </a:r>
            <a:r>
              <a:rPr lang="en" b="1"/>
              <a:t>key</a:t>
            </a:r>
            <a:r>
              <a:rPr lang="en"/>
              <a:t> or </a:t>
            </a:r>
            <a:r>
              <a:rPr lang="en" b="1"/>
              <a:t>uniqueness</a:t>
            </a:r>
            <a:r>
              <a:rPr lang="en"/>
              <a:t> </a:t>
            </a:r>
            <a:r>
              <a:rPr lang="en" b="1"/>
              <a:t>constraint</a:t>
            </a:r>
            <a:r>
              <a:rPr lang="en"/>
              <a:t> on attributes.</a:t>
            </a:r>
            <a:endParaRPr/>
          </a:p>
          <a:p>
            <a:pPr marL="457200" lvl="0" indent="0" algn="l" rtl="0">
              <a:lnSpc>
                <a:spcPct val="115000"/>
              </a:lnSpc>
              <a:spcBef>
                <a:spcPts val="0"/>
              </a:spcBef>
              <a:spcAft>
                <a:spcPts val="0"/>
              </a:spcAft>
              <a:buNone/>
            </a:pPr>
            <a:endParaRPr/>
          </a:p>
          <a:p>
            <a:pPr marL="457200" lvl="0" indent="-381000" algn="l" rtl="0">
              <a:lnSpc>
                <a:spcPct val="115000"/>
              </a:lnSpc>
              <a:spcBef>
                <a:spcPts val="0"/>
              </a:spcBef>
              <a:spcAft>
                <a:spcPts val="0"/>
              </a:spcAft>
              <a:buSzPts val="2400"/>
              <a:buChar char="➔"/>
            </a:pPr>
            <a:r>
              <a:rPr lang="en"/>
              <a:t>An entity type usually has one or more attributes whose values are distinct for each individual entity in the entity set. Such an attribute is called a key attribute.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3"/>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Value Sets (Domains) of Attributes</a:t>
            </a:r>
            <a:endParaRPr/>
          </a:p>
        </p:txBody>
      </p:sp>
      <p:sp>
        <p:nvSpPr>
          <p:cNvPr id="374" name="Google Shape;374;p43"/>
          <p:cNvSpPr txBox="1">
            <a:spLocks noGrp="1"/>
          </p:cNvSpPr>
          <p:nvPr>
            <p:ph type="body" idx="1"/>
          </p:nvPr>
        </p:nvSpPr>
        <p:spPr>
          <a:xfrm>
            <a:off x="457200" y="1081200"/>
            <a:ext cx="7977000" cy="50730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en"/>
              <a:t>Each simple attribute of an entity type is associated with a value set (or domain of values), which specifies the set of values that may be assigned to that attribute for each individual entity.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Pregunta</a:t>
            </a:r>
            <a:r>
              <a:rPr lang="en" dirty="0"/>
              <a:t> </a:t>
            </a:r>
            <a:r>
              <a:rPr lang="en" dirty="0" err="1"/>
              <a:t>inicial</a:t>
            </a:r>
            <a:endParaRPr dirty="0"/>
          </a:p>
        </p:txBody>
      </p:sp>
      <p:sp>
        <p:nvSpPr>
          <p:cNvPr id="43" name="Google Shape;43;p9"/>
          <p:cNvSpPr txBox="1">
            <a:spLocks noGrp="1"/>
          </p:cNvSpPr>
          <p:nvPr>
            <p:ph type="body" idx="1"/>
          </p:nvPr>
        </p:nvSpPr>
        <p:spPr>
          <a:xfrm>
            <a:off x="457200" y="1081200"/>
            <a:ext cx="8229600" cy="5404200"/>
          </a:xfrm>
          <a:prstGeom prst="rect">
            <a:avLst/>
          </a:prstGeom>
        </p:spPr>
        <p:txBody>
          <a:bodyPr spcFirstLastPara="1" wrap="square" lIns="91425" tIns="91425" rIns="91425" bIns="91425" anchor="ctr" anchorCtr="0">
            <a:noAutofit/>
          </a:bodyPr>
          <a:lstStyle/>
          <a:p>
            <a:pPr marL="88900" indent="0" algn="ctr">
              <a:buSzPts val="2200"/>
              <a:buNone/>
            </a:pPr>
            <a:r>
              <a:rPr lang="en-US" sz="4400" dirty="0" err="1"/>
              <a:t>Cuál</a:t>
            </a:r>
            <a:r>
              <a:rPr lang="en-US" sz="4400" dirty="0"/>
              <a:t> es el </a:t>
            </a:r>
            <a:r>
              <a:rPr lang="en-US" sz="4400" dirty="0" err="1"/>
              <a:t>único</a:t>
            </a:r>
            <a:r>
              <a:rPr lang="en-US" sz="4400" dirty="0"/>
              <a:t> animal que solo </a:t>
            </a:r>
            <a:r>
              <a:rPr lang="en-US" sz="4400" dirty="0" err="1"/>
              <a:t>tiene</a:t>
            </a:r>
            <a:r>
              <a:rPr lang="en-US" sz="4400" dirty="0"/>
              <a:t> un </a:t>
            </a:r>
            <a:r>
              <a:rPr lang="en-US" sz="4400" dirty="0" err="1"/>
              <a:t>oido</a:t>
            </a:r>
            <a:r>
              <a:rPr lang="en-US" sz="4400" dirty="0"/>
              <a:t>?</a:t>
            </a:r>
            <a:endParaRPr sz="4400" dirty="0"/>
          </a:p>
        </p:txBody>
      </p:sp>
    </p:spTree>
    <p:extLst>
      <p:ext uri="{BB962C8B-B14F-4D97-AF65-F5344CB8AC3E}">
        <p14:creationId xmlns:p14="http://schemas.microsoft.com/office/powerpoint/2010/main" val="1669194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4"/>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Study Case</a:t>
            </a:r>
            <a:endParaRPr/>
          </a:p>
        </p:txBody>
      </p:sp>
      <p:sp>
        <p:nvSpPr>
          <p:cNvPr id="380" name="Google Shape;380;p44"/>
          <p:cNvSpPr txBox="1">
            <a:spLocks noGrp="1"/>
          </p:cNvSpPr>
          <p:nvPr>
            <p:ph type="body" idx="1"/>
          </p:nvPr>
        </p:nvSpPr>
        <p:spPr>
          <a:xfrm>
            <a:off x="457200" y="1081200"/>
            <a:ext cx="7977000" cy="5418000"/>
          </a:xfrm>
          <a:prstGeom prst="rect">
            <a:avLst/>
          </a:prstGeom>
        </p:spPr>
        <p:txBody>
          <a:bodyPr spcFirstLastPara="1" wrap="square" lIns="91425" tIns="91425" rIns="91425" bIns="91425" anchor="t" anchorCtr="0">
            <a:noAutofit/>
          </a:bodyPr>
          <a:lstStyle/>
          <a:p>
            <a:pPr marL="457200" lvl="0" indent="-349250" algn="l" rtl="0">
              <a:lnSpc>
                <a:spcPct val="115000"/>
              </a:lnSpc>
              <a:spcBef>
                <a:spcPts val="600"/>
              </a:spcBef>
              <a:spcAft>
                <a:spcPts val="0"/>
              </a:spcAft>
              <a:buSzPts val="1900"/>
              <a:buChar char="➔"/>
            </a:pPr>
            <a:r>
              <a:rPr lang="en" sz="1900"/>
              <a:t>The company is organized into departments. Each department has a unique name, a unique number, and a particular employee who manages the department. We keep track of the start date when that employee began managing the department. A department may have several locations.</a:t>
            </a:r>
            <a:endParaRPr sz="1900"/>
          </a:p>
          <a:p>
            <a:pPr marL="457200" lvl="0" indent="-349250" algn="l" rtl="0">
              <a:lnSpc>
                <a:spcPct val="115000"/>
              </a:lnSpc>
              <a:spcBef>
                <a:spcPts val="0"/>
              </a:spcBef>
              <a:spcAft>
                <a:spcPts val="0"/>
              </a:spcAft>
              <a:buSzPts val="1900"/>
              <a:buChar char="➔"/>
            </a:pPr>
            <a:r>
              <a:rPr lang="en" sz="1900"/>
              <a:t>A department controls a number of projects, each of which has a unique name, a unique number, and a single location.</a:t>
            </a:r>
            <a:endParaRPr sz="1900"/>
          </a:p>
          <a:p>
            <a:pPr marL="457200" lvl="0" indent="-349250" algn="l" rtl="0">
              <a:lnSpc>
                <a:spcPct val="115000"/>
              </a:lnSpc>
              <a:spcBef>
                <a:spcPts val="0"/>
              </a:spcBef>
              <a:spcAft>
                <a:spcPts val="0"/>
              </a:spcAft>
              <a:buSzPts val="1900"/>
              <a:buChar char="➔"/>
            </a:pPr>
            <a:r>
              <a:rPr lang="en" sz="1900"/>
              <a:t>We store each employee’s name, Social Security number,2 address, salary, sex(gender), and birth date. An employee is assigned to one department, but may work on several projects, which are not necessarily controlled by the same department. We keep track of the current number of hours per week that an employee works on each project. We also keep track of the direct supervisor of each employee (who is another employee).</a:t>
            </a:r>
            <a:endParaRPr sz="1900"/>
          </a:p>
          <a:p>
            <a:pPr marL="457200" lvl="0" indent="-349250" algn="l" rtl="0">
              <a:lnSpc>
                <a:spcPct val="115000"/>
              </a:lnSpc>
              <a:spcBef>
                <a:spcPts val="0"/>
              </a:spcBef>
              <a:spcAft>
                <a:spcPts val="0"/>
              </a:spcAft>
              <a:buSzPts val="1900"/>
              <a:buChar char="➔"/>
            </a:pPr>
            <a:r>
              <a:rPr lang="en" sz="1900"/>
              <a:t>We want to keep track of the dependents of each employee for insurance purposes. We keep each dependent’s first name, sex, birth date, and relationship to the employee.</a:t>
            </a:r>
            <a:endParaRPr sz="19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5"/>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Study Case</a:t>
            </a:r>
            <a:endParaRPr/>
          </a:p>
        </p:txBody>
      </p:sp>
      <p:pic>
        <p:nvPicPr>
          <p:cNvPr id="386" name="Google Shape;386;p45"/>
          <p:cNvPicPr preferRelativeResize="0"/>
          <p:nvPr/>
        </p:nvPicPr>
        <p:blipFill>
          <a:blip r:embed="rId3">
            <a:alphaModFix/>
          </a:blip>
          <a:stretch>
            <a:fillRect/>
          </a:stretch>
        </p:blipFill>
        <p:spPr>
          <a:xfrm>
            <a:off x="537075" y="1909675"/>
            <a:ext cx="8069850" cy="3038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Think about a car...</a:t>
            </a:r>
            <a:endParaRPr/>
          </a:p>
        </p:txBody>
      </p:sp>
      <p:pic>
        <p:nvPicPr>
          <p:cNvPr id="54" name="Google Shape;54;p11"/>
          <p:cNvPicPr preferRelativeResize="0"/>
          <p:nvPr/>
        </p:nvPicPr>
        <p:blipFill rotWithShape="1">
          <a:blip r:embed="rId3">
            <a:alphaModFix/>
          </a:blip>
          <a:srcRect l="10389" t="6428" r="8249"/>
          <a:stretch/>
        </p:blipFill>
        <p:spPr>
          <a:xfrm>
            <a:off x="605375" y="1230825"/>
            <a:ext cx="7933248" cy="51321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Respuesta a </a:t>
            </a:r>
            <a:r>
              <a:rPr lang="en"/>
              <a:t>pregunta</a:t>
            </a:r>
            <a:r>
              <a:rPr lang="en" dirty="0"/>
              <a:t> </a:t>
            </a:r>
            <a:r>
              <a:rPr lang="en" dirty="0" err="1"/>
              <a:t>inicial</a:t>
            </a:r>
            <a:endParaRPr dirty="0"/>
          </a:p>
        </p:txBody>
      </p:sp>
      <p:sp>
        <p:nvSpPr>
          <p:cNvPr id="43" name="Google Shape;43;p9"/>
          <p:cNvSpPr txBox="1">
            <a:spLocks noGrp="1"/>
          </p:cNvSpPr>
          <p:nvPr>
            <p:ph type="body" idx="1"/>
          </p:nvPr>
        </p:nvSpPr>
        <p:spPr>
          <a:xfrm>
            <a:off x="457200" y="1081200"/>
            <a:ext cx="8229600" cy="5404200"/>
          </a:xfrm>
          <a:prstGeom prst="rect">
            <a:avLst/>
          </a:prstGeom>
        </p:spPr>
        <p:txBody>
          <a:bodyPr spcFirstLastPara="1" wrap="square" lIns="91425" tIns="91425" rIns="91425" bIns="91425" anchor="ctr" anchorCtr="0">
            <a:noAutofit/>
          </a:bodyPr>
          <a:lstStyle/>
          <a:p>
            <a:pPr marL="88900" indent="0" algn="ctr">
              <a:buSzPts val="2200"/>
              <a:buNone/>
            </a:pPr>
            <a:r>
              <a:rPr lang="en-US" sz="4400" dirty="0"/>
              <a:t>La mantis religiosa. </a:t>
            </a:r>
            <a:r>
              <a:rPr lang="en-US" sz="4400" dirty="0" err="1"/>
              <a:t>Situado</a:t>
            </a:r>
            <a:r>
              <a:rPr lang="en-US" sz="4400" dirty="0"/>
              <a:t> </a:t>
            </a:r>
            <a:r>
              <a:rPr lang="en-US" sz="4400" dirty="0" err="1"/>
              <a:t>en</a:t>
            </a:r>
            <a:r>
              <a:rPr lang="en-US" sz="4400" dirty="0"/>
              <a:t> el </a:t>
            </a:r>
            <a:r>
              <a:rPr lang="en-US" sz="4400" dirty="0" err="1"/>
              <a:t>torax</a:t>
            </a:r>
            <a:r>
              <a:rPr lang="en-US" sz="4400" dirty="0"/>
              <a:t> y no </a:t>
            </a:r>
            <a:r>
              <a:rPr lang="en-US" sz="4400" dirty="0" err="1"/>
              <a:t>en</a:t>
            </a:r>
            <a:r>
              <a:rPr lang="en-US" sz="4400" dirty="0"/>
              <a:t> la cabeza.</a:t>
            </a:r>
            <a:endParaRPr sz="4400" dirty="0"/>
          </a:p>
        </p:txBody>
      </p:sp>
    </p:spTree>
    <p:extLst>
      <p:ext uri="{BB962C8B-B14F-4D97-AF65-F5344CB8AC3E}">
        <p14:creationId xmlns:p14="http://schemas.microsoft.com/office/powerpoint/2010/main" val="2829577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Pregunta</a:t>
            </a:r>
            <a:r>
              <a:rPr lang="en" dirty="0"/>
              <a:t> </a:t>
            </a:r>
            <a:r>
              <a:rPr lang="en" dirty="0" err="1"/>
              <a:t>inicial</a:t>
            </a:r>
            <a:endParaRPr dirty="0"/>
          </a:p>
        </p:txBody>
      </p:sp>
      <p:sp>
        <p:nvSpPr>
          <p:cNvPr id="43" name="Google Shape;43;p9"/>
          <p:cNvSpPr txBox="1">
            <a:spLocks noGrp="1"/>
          </p:cNvSpPr>
          <p:nvPr>
            <p:ph type="body" idx="1"/>
          </p:nvPr>
        </p:nvSpPr>
        <p:spPr>
          <a:xfrm>
            <a:off x="457200" y="1081200"/>
            <a:ext cx="8229600" cy="5404200"/>
          </a:xfrm>
          <a:prstGeom prst="rect">
            <a:avLst/>
          </a:prstGeom>
        </p:spPr>
        <p:txBody>
          <a:bodyPr spcFirstLastPara="1" wrap="square" lIns="91425" tIns="91425" rIns="91425" bIns="91425" anchor="ctr" anchorCtr="0">
            <a:noAutofit/>
          </a:bodyPr>
          <a:lstStyle/>
          <a:p>
            <a:pPr marL="88900" indent="0" algn="ctr">
              <a:buSzPts val="2200"/>
              <a:buNone/>
            </a:pPr>
            <a:r>
              <a:rPr lang="en-US" sz="4400" dirty="0" err="1"/>
              <a:t>Aparte</a:t>
            </a:r>
            <a:r>
              <a:rPr lang="en-US" sz="4400" dirty="0"/>
              <a:t> de las </a:t>
            </a:r>
            <a:r>
              <a:rPr lang="en-US" sz="4400" dirty="0" err="1"/>
              <a:t>huellas</a:t>
            </a:r>
            <a:r>
              <a:rPr lang="en-US" sz="4400" dirty="0"/>
              <a:t> </a:t>
            </a:r>
            <a:r>
              <a:rPr lang="en-US" sz="4400" dirty="0" err="1"/>
              <a:t>dactilares</a:t>
            </a:r>
            <a:r>
              <a:rPr lang="en-US" sz="4400" dirty="0"/>
              <a:t> </a:t>
            </a:r>
            <a:r>
              <a:rPr lang="en-US" sz="4400" dirty="0" err="1"/>
              <a:t>qué</a:t>
            </a:r>
            <a:r>
              <a:rPr lang="en-US" sz="4400" dirty="0"/>
              <a:t> </a:t>
            </a:r>
            <a:r>
              <a:rPr lang="en-US" sz="4400" dirty="0" err="1"/>
              <a:t>otras</a:t>
            </a:r>
            <a:r>
              <a:rPr lang="en-US" sz="4400" dirty="0"/>
              <a:t> </a:t>
            </a:r>
            <a:r>
              <a:rPr lang="en-US" sz="4400" dirty="0" err="1"/>
              <a:t>partes</a:t>
            </a:r>
            <a:r>
              <a:rPr lang="en-US" sz="4400" dirty="0"/>
              <a:t> del </a:t>
            </a:r>
            <a:r>
              <a:rPr lang="en-US" sz="4400" dirty="0" err="1"/>
              <a:t>cuerpo</a:t>
            </a:r>
            <a:r>
              <a:rPr lang="en-US" sz="4400" dirty="0"/>
              <a:t> </a:t>
            </a:r>
            <a:r>
              <a:rPr lang="en-US" sz="4400" dirty="0" err="1"/>
              <a:t>humano</a:t>
            </a:r>
            <a:r>
              <a:rPr lang="en-US" sz="4400" dirty="0"/>
              <a:t> </a:t>
            </a:r>
            <a:r>
              <a:rPr lang="en-US" sz="4400" dirty="0" err="1"/>
              <a:t>sirven</a:t>
            </a:r>
            <a:r>
              <a:rPr lang="en-US" sz="4400" dirty="0"/>
              <a:t> </a:t>
            </a:r>
            <a:r>
              <a:rPr lang="en-US" sz="4400" dirty="0" err="1"/>
              <a:t>como</a:t>
            </a:r>
            <a:r>
              <a:rPr lang="en-US" sz="4400" dirty="0"/>
              <a:t> </a:t>
            </a:r>
            <a:r>
              <a:rPr lang="en-US" sz="4400" dirty="0" err="1"/>
              <a:t>marca</a:t>
            </a:r>
            <a:r>
              <a:rPr lang="en-US" sz="4400" dirty="0"/>
              <a:t> de </a:t>
            </a:r>
            <a:r>
              <a:rPr lang="en-US" sz="4400" dirty="0" err="1"/>
              <a:t>identidad</a:t>
            </a:r>
            <a:r>
              <a:rPr lang="en-US" sz="4400" dirty="0"/>
              <a:t>?</a:t>
            </a:r>
            <a:endParaRPr sz="4400" dirty="0"/>
          </a:p>
        </p:txBody>
      </p:sp>
    </p:spTree>
    <p:extLst>
      <p:ext uri="{BB962C8B-B14F-4D97-AF65-F5344CB8AC3E}">
        <p14:creationId xmlns:p14="http://schemas.microsoft.com/office/powerpoint/2010/main" val="4125996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6"/>
          <p:cNvSpPr txBox="1">
            <a:spLocks noGrp="1"/>
          </p:cNvSpPr>
          <p:nvPr>
            <p:ph type="title"/>
          </p:nvPr>
        </p:nvSpPr>
        <p:spPr>
          <a:xfrm>
            <a:off x="176050" y="7700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Relationship Types, Relationship Sets, Roles and</a:t>
            </a:r>
            <a:endParaRPr/>
          </a:p>
          <a:p>
            <a:pPr marL="0" lvl="0" indent="0" algn="l" rtl="0">
              <a:spcBef>
                <a:spcPts val="0"/>
              </a:spcBef>
              <a:spcAft>
                <a:spcPts val="0"/>
              </a:spcAft>
              <a:buNone/>
            </a:pPr>
            <a:r>
              <a:rPr lang="en"/>
              <a:t>Structural Constraints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7"/>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Entity Type, Instances and Entity Sets</a:t>
            </a:r>
            <a:endParaRPr/>
          </a:p>
        </p:txBody>
      </p:sp>
      <p:pic>
        <p:nvPicPr>
          <p:cNvPr id="397" name="Google Shape;397;p47"/>
          <p:cNvPicPr preferRelativeResize="0"/>
          <p:nvPr/>
        </p:nvPicPr>
        <p:blipFill>
          <a:blip r:embed="rId3">
            <a:alphaModFix/>
          </a:blip>
          <a:stretch>
            <a:fillRect/>
          </a:stretch>
        </p:blipFill>
        <p:spPr>
          <a:xfrm>
            <a:off x="476250" y="1335574"/>
            <a:ext cx="8191500" cy="50863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8"/>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Relationship</a:t>
            </a:r>
            <a:endParaRPr/>
          </a:p>
        </p:txBody>
      </p:sp>
      <p:sp>
        <p:nvSpPr>
          <p:cNvPr id="403" name="Google Shape;403;p48"/>
          <p:cNvSpPr txBox="1"/>
          <p:nvPr/>
        </p:nvSpPr>
        <p:spPr>
          <a:xfrm>
            <a:off x="976575" y="1873225"/>
            <a:ext cx="3413400" cy="2261400"/>
          </a:xfrm>
          <a:prstGeom prst="rect">
            <a:avLst/>
          </a:prstGeom>
          <a:solidFill>
            <a:srgbClr val="F3F3F3"/>
          </a:solidFill>
          <a:ln>
            <a:noFill/>
          </a:ln>
        </p:spPr>
        <p:txBody>
          <a:bodyPr spcFirstLastPara="1" wrap="square" lIns="91425" tIns="91425" rIns="91425" bIns="91425" anchor="t" anchorCtr="0">
            <a:noAutofit/>
          </a:bodyPr>
          <a:lstStyle/>
          <a:p>
            <a:pPr marL="457200" marR="0" lvl="0" indent="-330200" algn="l" rtl="0">
              <a:lnSpc>
                <a:spcPct val="100000"/>
              </a:lnSpc>
              <a:spcBef>
                <a:spcPts val="60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Whenever an attribute of one entity refers to another entity type, some relationship exists.</a:t>
            </a:r>
            <a:endParaRPr sz="16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1600">
              <a:solidFill>
                <a:schemeClr val="dk1"/>
              </a:solidFill>
              <a:latin typeface="Roboto Condensed"/>
              <a:ea typeface="Roboto Condensed"/>
              <a:cs typeface="Roboto Condensed"/>
              <a:sym typeface="Roboto Condensed"/>
            </a:endParaRPr>
          </a:p>
          <a:p>
            <a:pPr marL="457200" marR="0" lvl="0" indent="-330200" algn="l" rtl="0">
              <a:lnSpc>
                <a:spcPct val="100000"/>
              </a:lnSpc>
              <a:spcBef>
                <a:spcPts val="60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In the ER model, these references should not be represented as attributes but as </a:t>
            </a:r>
            <a:r>
              <a:rPr lang="en" sz="1600" b="1">
                <a:solidFill>
                  <a:schemeClr val="dk1"/>
                </a:solidFill>
                <a:latin typeface="Roboto Condensed"/>
                <a:ea typeface="Roboto Condensed"/>
                <a:cs typeface="Roboto Condensed"/>
                <a:sym typeface="Roboto Condensed"/>
              </a:rPr>
              <a:t>relationships</a:t>
            </a:r>
            <a:r>
              <a:rPr lang="en" sz="1600">
                <a:solidFill>
                  <a:schemeClr val="dk1"/>
                </a:solidFill>
                <a:latin typeface="Roboto Condensed"/>
                <a:ea typeface="Roboto Condensed"/>
                <a:cs typeface="Roboto Condensed"/>
                <a:sym typeface="Roboto Condensed"/>
              </a:rPr>
              <a:t>.</a:t>
            </a:r>
            <a:endParaRPr sz="16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16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1800">
              <a:solidFill>
                <a:schemeClr val="dk1"/>
              </a:solidFill>
              <a:latin typeface="Roboto Condensed"/>
              <a:ea typeface="Roboto Condensed"/>
              <a:cs typeface="Roboto Condensed"/>
              <a:sym typeface="Roboto Condensed"/>
            </a:endParaRPr>
          </a:p>
        </p:txBody>
      </p:sp>
      <p:sp>
        <p:nvSpPr>
          <p:cNvPr id="404" name="Google Shape;404;p48"/>
          <p:cNvSpPr txBox="1"/>
          <p:nvPr/>
        </p:nvSpPr>
        <p:spPr>
          <a:xfrm>
            <a:off x="976575" y="126595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DEFINITION</a:t>
            </a:r>
            <a:endParaRPr b="1">
              <a:solidFill>
                <a:srgbClr val="FFFFFF"/>
              </a:solidFill>
              <a:latin typeface="Roboto Condensed"/>
              <a:ea typeface="Roboto Condensed"/>
              <a:cs typeface="Roboto Condensed"/>
              <a:sym typeface="Roboto Condensed"/>
            </a:endParaRPr>
          </a:p>
        </p:txBody>
      </p:sp>
      <p:sp>
        <p:nvSpPr>
          <p:cNvPr id="405" name="Google Shape;405;p48"/>
          <p:cNvSpPr txBox="1"/>
          <p:nvPr/>
        </p:nvSpPr>
        <p:spPr>
          <a:xfrm>
            <a:off x="4799475" y="1873225"/>
            <a:ext cx="3413400" cy="2261400"/>
          </a:xfrm>
          <a:prstGeom prst="rect">
            <a:avLst/>
          </a:prstGeom>
          <a:solidFill>
            <a:srgbClr val="F3F3F3"/>
          </a:solidFill>
          <a:ln>
            <a:noFill/>
          </a:ln>
        </p:spPr>
        <p:txBody>
          <a:bodyPr spcFirstLastPara="1" wrap="square" lIns="91425" tIns="91425" rIns="91425" bIns="91425" anchor="t" anchorCtr="0">
            <a:noAutofit/>
          </a:bodyPr>
          <a:lstStyle/>
          <a:p>
            <a:pPr marL="457200" marR="0" lvl="0" indent="0" algn="l" rtl="0">
              <a:lnSpc>
                <a:spcPct val="100000"/>
              </a:lnSpc>
              <a:spcBef>
                <a:spcPts val="600"/>
              </a:spcBef>
              <a:spcAft>
                <a:spcPts val="0"/>
              </a:spcAft>
              <a:buNone/>
            </a:pPr>
            <a:endParaRPr sz="16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1800">
              <a:solidFill>
                <a:schemeClr val="dk1"/>
              </a:solidFill>
              <a:latin typeface="Roboto Condensed"/>
              <a:ea typeface="Roboto Condensed"/>
              <a:cs typeface="Roboto Condensed"/>
              <a:sym typeface="Roboto Condensed"/>
            </a:endParaRPr>
          </a:p>
        </p:txBody>
      </p:sp>
      <p:sp>
        <p:nvSpPr>
          <p:cNvPr id="406" name="Google Shape;406;p48"/>
          <p:cNvSpPr txBox="1"/>
          <p:nvPr/>
        </p:nvSpPr>
        <p:spPr>
          <a:xfrm>
            <a:off x="4799475" y="126595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SYMBOL</a:t>
            </a:r>
            <a:endParaRPr b="1">
              <a:solidFill>
                <a:srgbClr val="FFFFFF"/>
              </a:solidFill>
              <a:latin typeface="Roboto Condensed"/>
              <a:ea typeface="Roboto Condensed"/>
              <a:cs typeface="Roboto Condensed"/>
              <a:sym typeface="Roboto Condensed"/>
            </a:endParaRPr>
          </a:p>
        </p:txBody>
      </p:sp>
      <p:pic>
        <p:nvPicPr>
          <p:cNvPr id="407" name="Google Shape;407;p48"/>
          <p:cNvPicPr preferRelativeResize="0"/>
          <p:nvPr/>
        </p:nvPicPr>
        <p:blipFill>
          <a:blip r:embed="rId3">
            <a:alphaModFix/>
          </a:blip>
          <a:stretch>
            <a:fillRect/>
          </a:stretch>
        </p:blipFill>
        <p:spPr>
          <a:xfrm>
            <a:off x="5822732" y="2455579"/>
            <a:ext cx="1366900" cy="1096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9"/>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Relationship Types</a:t>
            </a:r>
            <a:endParaRPr/>
          </a:p>
        </p:txBody>
      </p:sp>
      <p:sp>
        <p:nvSpPr>
          <p:cNvPr id="413" name="Google Shape;413;p49"/>
          <p:cNvSpPr txBox="1">
            <a:spLocks noGrp="1"/>
          </p:cNvSpPr>
          <p:nvPr>
            <p:ph type="body" idx="1"/>
          </p:nvPr>
        </p:nvSpPr>
        <p:spPr>
          <a:xfrm>
            <a:off x="457200" y="1081200"/>
            <a:ext cx="7977000" cy="50730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dirty="0"/>
              <a:t>A relationship type R among n entity types defines a set of associations among entities from these entity types.</a:t>
            </a:r>
            <a:endParaRPr dirty="0"/>
          </a:p>
          <a:p>
            <a:pPr marL="457200" marR="0" lvl="0" indent="0" algn="ctr" rtl="0">
              <a:lnSpc>
                <a:spcPct val="100000"/>
              </a:lnSpc>
              <a:spcBef>
                <a:spcPts val="600"/>
              </a:spcBef>
              <a:spcAft>
                <a:spcPts val="0"/>
              </a:spcAft>
              <a:buNone/>
            </a:pPr>
            <a:r>
              <a:rPr lang="en" dirty="0"/>
              <a:t>E1, E2, E3…, </a:t>
            </a:r>
            <a:r>
              <a:rPr lang="en" dirty="0" err="1"/>
              <a:t>En</a:t>
            </a:r>
            <a:endParaRPr dirty="0"/>
          </a:p>
          <a:p>
            <a:pPr marL="457200" marR="0" lvl="0" indent="0" algn="l" rtl="0">
              <a:lnSpc>
                <a:spcPct val="100000"/>
              </a:lnSpc>
              <a:spcBef>
                <a:spcPts val="600"/>
              </a:spcBef>
              <a:spcAft>
                <a:spcPts val="0"/>
              </a:spcAft>
              <a:buNone/>
            </a:pPr>
            <a:endParaRPr dirty="0"/>
          </a:p>
          <a:p>
            <a:pPr marL="457200" marR="0" lvl="0" indent="-361950" algn="l" rtl="0">
              <a:lnSpc>
                <a:spcPct val="100000"/>
              </a:lnSpc>
              <a:spcBef>
                <a:spcPts val="600"/>
              </a:spcBef>
              <a:spcAft>
                <a:spcPts val="0"/>
              </a:spcAft>
              <a:buSzPts val="2100"/>
              <a:buChar char="➔"/>
            </a:pPr>
            <a:r>
              <a:rPr lang="en" sz="2100" b="1" dirty="0"/>
              <a:t>Formally. </a:t>
            </a:r>
            <a:r>
              <a:rPr lang="en" sz="2100" dirty="0"/>
              <a:t>Relationship set is a mathematical relation on</a:t>
            </a:r>
            <a:endParaRPr sz="2100" dirty="0"/>
          </a:p>
          <a:p>
            <a:pPr marL="457200" marR="0" lvl="0" indent="0" algn="l" rtl="0">
              <a:lnSpc>
                <a:spcPct val="100000"/>
              </a:lnSpc>
              <a:spcBef>
                <a:spcPts val="600"/>
              </a:spcBef>
              <a:spcAft>
                <a:spcPts val="0"/>
              </a:spcAft>
              <a:buNone/>
            </a:pPr>
            <a:endParaRPr sz="2100" dirty="0"/>
          </a:p>
          <a:p>
            <a:pPr marL="457200" marR="0" lvl="0" indent="0" algn="ctr" rtl="0">
              <a:lnSpc>
                <a:spcPct val="100000"/>
              </a:lnSpc>
              <a:spcBef>
                <a:spcPts val="600"/>
              </a:spcBef>
              <a:spcAft>
                <a:spcPts val="0"/>
              </a:spcAft>
              <a:buNone/>
            </a:pPr>
            <a:r>
              <a:rPr lang="en" sz="2100" dirty="0"/>
              <a:t>E1, E2, E3, …, </a:t>
            </a:r>
            <a:r>
              <a:rPr lang="en" sz="2100" dirty="0" err="1"/>
              <a:t>En</a:t>
            </a:r>
            <a:endParaRPr sz="2100" dirty="0"/>
          </a:p>
          <a:p>
            <a:pPr marL="457200" marR="0" lvl="0" indent="0" algn="ctr" rtl="0">
              <a:lnSpc>
                <a:spcPct val="100000"/>
              </a:lnSpc>
              <a:spcBef>
                <a:spcPts val="600"/>
              </a:spcBef>
              <a:spcAft>
                <a:spcPts val="0"/>
              </a:spcAft>
              <a:buNone/>
            </a:pPr>
            <a:endParaRPr sz="2100" dirty="0"/>
          </a:p>
          <a:p>
            <a:pPr marL="457200" marR="0" lvl="0" indent="0" algn="ctr" rtl="0">
              <a:lnSpc>
                <a:spcPct val="100000"/>
              </a:lnSpc>
              <a:spcBef>
                <a:spcPts val="600"/>
              </a:spcBef>
              <a:spcAft>
                <a:spcPts val="0"/>
              </a:spcAft>
              <a:buNone/>
            </a:pPr>
            <a:r>
              <a:rPr lang="en" sz="2100" dirty="0"/>
              <a:t>can be defined as a subset of the Cartesian Product of the entity sets</a:t>
            </a:r>
            <a:endParaRPr sz="2100" dirty="0"/>
          </a:p>
          <a:p>
            <a:pPr marL="457200" marR="0" lvl="0" indent="0" algn="ctr" rtl="0">
              <a:lnSpc>
                <a:spcPct val="100000"/>
              </a:lnSpc>
              <a:spcBef>
                <a:spcPts val="600"/>
              </a:spcBef>
              <a:spcAft>
                <a:spcPts val="0"/>
              </a:spcAft>
              <a:buNone/>
            </a:pPr>
            <a:endParaRPr sz="2100" dirty="0"/>
          </a:p>
          <a:p>
            <a:pPr marL="457200" marR="0" lvl="0" indent="0" algn="ctr" rtl="0">
              <a:lnSpc>
                <a:spcPct val="100000"/>
              </a:lnSpc>
              <a:spcBef>
                <a:spcPts val="600"/>
              </a:spcBef>
              <a:spcAft>
                <a:spcPts val="0"/>
              </a:spcAft>
              <a:buNone/>
            </a:pPr>
            <a:r>
              <a:rPr lang="en" sz="2100" dirty="0"/>
              <a:t>E1 x E2 x E3 x … x </a:t>
            </a:r>
            <a:r>
              <a:rPr lang="en" sz="2100" dirty="0" err="1"/>
              <a:t>En</a:t>
            </a:r>
            <a:endParaRPr sz="2100" dirty="0"/>
          </a:p>
          <a:p>
            <a:pPr marL="457200" marR="0" lvl="0" indent="0" algn="ctr" rtl="0">
              <a:lnSpc>
                <a:spcPct val="100000"/>
              </a:lnSpc>
              <a:spcBef>
                <a:spcPts val="600"/>
              </a:spcBef>
              <a:spcAft>
                <a:spcPts val="0"/>
              </a:spcAft>
              <a:buNone/>
            </a:pPr>
            <a:endParaRPr sz="2100" dirty="0"/>
          </a:p>
          <a:p>
            <a:pPr marL="457200" marR="0" lvl="0" indent="0" algn="ctr" rtl="0">
              <a:lnSpc>
                <a:spcPct val="100000"/>
              </a:lnSpc>
              <a:spcBef>
                <a:spcPts val="600"/>
              </a:spcBef>
              <a:spcAft>
                <a:spcPts val="0"/>
              </a:spcAft>
              <a:buNone/>
            </a:pPr>
            <a:r>
              <a:rPr lang="en" sz="2100" dirty="0"/>
              <a:t>Each of the entity types E1, E2, E3, …, </a:t>
            </a:r>
            <a:r>
              <a:rPr lang="en" sz="2100" dirty="0" err="1"/>
              <a:t>En</a:t>
            </a:r>
            <a:r>
              <a:rPr lang="en" sz="2100" dirty="0"/>
              <a:t> is said to participate in the relationship type R.</a:t>
            </a:r>
            <a:endParaRPr sz="21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0"/>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Relationship Types</a:t>
            </a:r>
            <a:endParaRPr/>
          </a:p>
        </p:txBody>
      </p:sp>
      <p:sp>
        <p:nvSpPr>
          <p:cNvPr id="419" name="Google Shape;419;p50"/>
          <p:cNvSpPr txBox="1">
            <a:spLocks noGrp="1"/>
          </p:cNvSpPr>
          <p:nvPr>
            <p:ph type="body" idx="1"/>
          </p:nvPr>
        </p:nvSpPr>
        <p:spPr>
          <a:xfrm>
            <a:off x="457200" y="1081200"/>
            <a:ext cx="7977000" cy="50730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A relationship type R among n entity types defines a set of associations among entities from these entity types.</a:t>
            </a:r>
            <a:endParaRPr/>
          </a:p>
          <a:p>
            <a:pPr marL="457200" marR="0" lvl="0" indent="0" algn="ctr" rtl="0">
              <a:lnSpc>
                <a:spcPct val="100000"/>
              </a:lnSpc>
              <a:spcBef>
                <a:spcPts val="600"/>
              </a:spcBef>
              <a:spcAft>
                <a:spcPts val="0"/>
              </a:spcAft>
              <a:buNone/>
            </a:pPr>
            <a:r>
              <a:rPr lang="en"/>
              <a:t>E1, E2, E3…, En</a:t>
            </a:r>
            <a:endParaRPr/>
          </a:p>
          <a:p>
            <a:pPr marL="457200" marR="0" lvl="0" indent="0" algn="l" rtl="0">
              <a:lnSpc>
                <a:spcPct val="100000"/>
              </a:lnSpc>
              <a:spcBef>
                <a:spcPts val="600"/>
              </a:spcBef>
              <a:spcAft>
                <a:spcPts val="0"/>
              </a:spcAft>
              <a:buNone/>
            </a:pPr>
            <a:endParaRPr/>
          </a:p>
          <a:p>
            <a:pPr marL="457200" marR="0" lvl="0" indent="-361950" algn="l" rtl="0">
              <a:lnSpc>
                <a:spcPct val="100000"/>
              </a:lnSpc>
              <a:spcBef>
                <a:spcPts val="600"/>
              </a:spcBef>
              <a:spcAft>
                <a:spcPts val="0"/>
              </a:spcAft>
              <a:buSzPts val="2100"/>
              <a:buChar char="➔"/>
            </a:pPr>
            <a:r>
              <a:rPr lang="en" sz="2100" b="1"/>
              <a:t>Formally. </a:t>
            </a:r>
            <a:r>
              <a:rPr lang="en" sz="2100"/>
              <a:t>Relationship set is a mathematical relation on</a:t>
            </a:r>
            <a:endParaRPr sz="2100"/>
          </a:p>
          <a:p>
            <a:pPr marL="457200" marR="0" lvl="0" indent="0" algn="l" rtl="0">
              <a:lnSpc>
                <a:spcPct val="100000"/>
              </a:lnSpc>
              <a:spcBef>
                <a:spcPts val="600"/>
              </a:spcBef>
              <a:spcAft>
                <a:spcPts val="0"/>
              </a:spcAft>
              <a:buNone/>
            </a:pPr>
            <a:endParaRPr sz="2100"/>
          </a:p>
          <a:p>
            <a:pPr marL="457200" marR="0" lvl="0" indent="0" algn="ctr" rtl="0">
              <a:lnSpc>
                <a:spcPct val="100000"/>
              </a:lnSpc>
              <a:spcBef>
                <a:spcPts val="600"/>
              </a:spcBef>
              <a:spcAft>
                <a:spcPts val="0"/>
              </a:spcAft>
              <a:buNone/>
            </a:pPr>
            <a:r>
              <a:rPr lang="en" sz="2100"/>
              <a:t>E1, E2, E3, …, En</a:t>
            </a:r>
            <a:endParaRPr sz="2100"/>
          </a:p>
          <a:p>
            <a:pPr marL="457200" marR="0" lvl="0" indent="0" algn="ctr" rtl="0">
              <a:lnSpc>
                <a:spcPct val="100000"/>
              </a:lnSpc>
              <a:spcBef>
                <a:spcPts val="600"/>
              </a:spcBef>
              <a:spcAft>
                <a:spcPts val="0"/>
              </a:spcAft>
              <a:buNone/>
            </a:pPr>
            <a:endParaRPr sz="2100"/>
          </a:p>
          <a:p>
            <a:pPr marL="457200" marR="0" lvl="0" indent="0" algn="ctr" rtl="0">
              <a:lnSpc>
                <a:spcPct val="100000"/>
              </a:lnSpc>
              <a:spcBef>
                <a:spcPts val="600"/>
              </a:spcBef>
              <a:spcAft>
                <a:spcPts val="0"/>
              </a:spcAft>
              <a:buNone/>
            </a:pPr>
            <a:r>
              <a:rPr lang="en" sz="2100"/>
              <a:t>can be defined as a subset of the Cartesian Product of the entity sets</a:t>
            </a:r>
            <a:endParaRPr sz="2100"/>
          </a:p>
          <a:p>
            <a:pPr marL="457200" marR="0" lvl="0" indent="0" algn="ctr" rtl="0">
              <a:lnSpc>
                <a:spcPct val="100000"/>
              </a:lnSpc>
              <a:spcBef>
                <a:spcPts val="600"/>
              </a:spcBef>
              <a:spcAft>
                <a:spcPts val="0"/>
              </a:spcAft>
              <a:buNone/>
            </a:pPr>
            <a:endParaRPr sz="2100"/>
          </a:p>
          <a:p>
            <a:pPr marL="457200" marR="0" lvl="0" indent="0" algn="ctr" rtl="0">
              <a:lnSpc>
                <a:spcPct val="100000"/>
              </a:lnSpc>
              <a:spcBef>
                <a:spcPts val="600"/>
              </a:spcBef>
              <a:spcAft>
                <a:spcPts val="0"/>
              </a:spcAft>
              <a:buNone/>
            </a:pPr>
            <a:r>
              <a:rPr lang="en" sz="2100"/>
              <a:t>E1 x E2 x E3 x … x En</a:t>
            </a:r>
            <a:endParaRPr sz="2100"/>
          </a:p>
          <a:p>
            <a:pPr marL="457200" marR="0" lvl="0" indent="0" algn="ctr" rtl="0">
              <a:lnSpc>
                <a:spcPct val="100000"/>
              </a:lnSpc>
              <a:spcBef>
                <a:spcPts val="600"/>
              </a:spcBef>
              <a:spcAft>
                <a:spcPts val="0"/>
              </a:spcAft>
              <a:buNone/>
            </a:pPr>
            <a:endParaRPr sz="2100"/>
          </a:p>
          <a:p>
            <a:pPr marL="457200" marR="0" lvl="0" indent="0" algn="ctr" rtl="0">
              <a:lnSpc>
                <a:spcPct val="100000"/>
              </a:lnSpc>
              <a:spcBef>
                <a:spcPts val="600"/>
              </a:spcBef>
              <a:spcAft>
                <a:spcPts val="0"/>
              </a:spcAft>
              <a:buNone/>
            </a:pPr>
            <a:r>
              <a:rPr lang="en" sz="2100"/>
              <a:t>Each of the entity types E1, E2, E3, …, En is said to participate in the relationship type R.</a:t>
            </a:r>
            <a:endParaRPr sz="2100"/>
          </a:p>
        </p:txBody>
      </p:sp>
      <p:sp>
        <p:nvSpPr>
          <p:cNvPr id="420" name="Google Shape;420;p50"/>
          <p:cNvSpPr/>
          <p:nvPr/>
        </p:nvSpPr>
        <p:spPr>
          <a:xfrm>
            <a:off x="-25" y="5698900"/>
            <a:ext cx="9144000" cy="1158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i="1" dirty="0">
                <a:solidFill>
                  <a:srgbClr val="FFFFFF"/>
                </a:solidFill>
                <a:latin typeface="Roboto Condensed Light"/>
                <a:ea typeface="Roboto Condensed Light"/>
                <a:cs typeface="Roboto Condensed Light"/>
                <a:sym typeface="Roboto Condensed Light"/>
              </a:rPr>
              <a:t>(Informally) Each relationship instance </a:t>
            </a:r>
            <a:r>
              <a:rPr lang="en" sz="2200" i="1" dirty="0" err="1">
                <a:solidFill>
                  <a:srgbClr val="FFFFFF"/>
                </a:solidFill>
                <a:latin typeface="Roboto Condensed Light"/>
                <a:ea typeface="Roboto Condensed Light"/>
                <a:cs typeface="Roboto Condensed Light"/>
                <a:sym typeface="Roboto Condensed Light"/>
              </a:rPr>
              <a:t>r</a:t>
            </a:r>
            <a:r>
              <a:rPr lang="en" sz="2200" i="1" baseline="-25000" dirty="0" err="1">
                <a:solidFill>
                  <a:srgbClr val="FFFFFF"/>
                </a:solidFill>
                <a:latin typeface="Roboto Condensed Light"/>
                <a:ea typeface="Roboto Condensed Light"/>
                <a:cs typeface="Roboto Condensed Light"/>
                <a:sym typeface="Roboto Condensed Light"/>
              </a:rPr>
              <a:t>i</a:t>
            </a:r>
            <a:r>
              <a:rPr lang="en" sz="2200" i="1" dirty="0">
                <a:solidFill>
                  <a:srgbClr val="FFFFFF"/>
                </a:solidFill>
                <a:latin typeface="Roboto Condensed Light"/>
                <a:ea typeface="Roboto Condensed Light"/>
                <a:cs typeface="Roboto Condensed Light"/>
                <a:sym typeface="Roboto Condensed Light"/>
              </a:rPr>
              <a:t> in R is an association of entities, where the association includes exactly one entity from each participating entity type.</a:t>
            </a:r>
            <a:endParaRPr sz="2200" i="1" dirty="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1"/>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Relationship Types</a:t>
            </a:r>
            <a:endParaRPr/>
          </a:p>
        </p:txBody>
      </p:sp>
      <p:pic>
        <p:nvPicPr>
          <p:cNvPr id="426" name="Google Shape;426;p51"/>
          <p:cNvPicPr preferRelativeResize="0"/>
          <p:nvPr/>
        </p:nvPicPr>
        <p:blipFill>
          <a:blip r:embed="rId3">
            <a:alphaModFix/>
          </a:blip>
          <a:stretch>
            <a:fillRect/>
          </a:stretch>
        </p:blipFill>
        <p:spPr>
          <a:xfrm>
            <a:off x="1061188" y="1045799"/>
            <a:ext cx="7021637" cy="56736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2"/>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Degree of a Relationship Type</a:t>
            </a:r>
            <a:endParaRPr/>
          </a:p>
        </p:txBody>
      </p:sp>
      <p:sp>
        <p:nvSpPr>
          <p:cNvPr id="432" name="Google Shape;432;p52"/>
          <p:cNvSpPr txBox="1">
            <a:spLocks noGrp="1"/>
          </p:cNvSpPr>
          <p:nvPr>
            <p:ph type="body" idx="1"/>
          </p:nvPr>
        </p:nvSpPr>
        <p:spPr>
          <a:xfrm>
            <a:off x="457200" y="1081200"/>
            <a:ext cx="4413900" cy="5073000"/>
          </a:xfrm>
          <a:prstGeom prst="rect">
            <a:avLst/>
          </a:prstGeom>
        </p:spPr>
        <p:txBody>
          <a:bodyPr spcFirstLastPara="1" wrap="square" lIns="91425" tIns="91425" rIns="91425" bIns="91425" anchor="ctr" anchorCtr="0">
            <a:noAutofit/>
          </a:bodyPr>
          <a:lstStyle/>
          <a:p>
            <a:pPr marL="457200" marR="0" lvl="0" indent="-381000" algn="l" rtl="0">
              <a:lnSpc>
                <a:spcPct val="100000"/>
              </a:lnSpc>
              <a:spcBef>
                <a:spcPts val="600"/>
              </a:spcBef>
              <a:spcAft>
                <a:spcPts val="0"/>
              </a:spcAft>
              <a:buSzPts val="2400"/>
              <a:buChar char="➔"/>
            </a:pPr>
            <a:r>
              <a:rPr lang="en"/>
              <a:t>The degree of a relationship type is the number of participating entity types.</a:t>
            </a:r>
            <a:endParaRPr/>
          </a:p>
          <a:p>
            <a:pPr marL="457200" marR="0" lvl="0" indent="0" algn="l" rtl="0">
              <a:lnSpc>
                <a:spcPct val="100000"/>
              </a:lnSpc>
              <a:spcBef>
                <a:spcPts val="600"/>
              </a:spcBef>
              <a:spcAft>
                <a:spcPts val="0"/>
              </a:spcAft>
              <a:buNone/>
            </a:pPr>
            <a:endParaRPr/>
          </a:p>
          <a:p>
            <a:pPr marL="457200" marR="0" lvl="0" indent="-381000" algn="l" rtl="0">
              <a:lnSpc>
                <a:spcPct val="100000"/>
              </a:lnSpc>
              <a:spcBef>
                <a:spcPts val="600"/>
              </a:spcBef>
              <a:spcAft>
                <a:spcPts val="0"/>
              </a:spcAft>
              <a:buSzPts val="2400"/>
              <a:buChar char="➔"/>
            </a:pPr>
            <a:r>
              <a:rPr lang="en"/>
              <a:t>A relationship type of degree two is called </a:t>
            </a:r>
            <a:r>
              <a:rPr lang="en" b="1"/>
              <a:t>binary</a:t>
            </a:r>
            <a:r>
              <a:rPr lang="en"/>
              <a:t>, and one of degree three is called </a:t>
            </a:r>
            <a:r>
              <a:rPr lang="en" b="1"/>
              <a:t>ternary</a:t>
            </a:r>
            <a:r>
              <a:rPr lang="en"/>
              <a:t>. </a:t>
            </a:r>
            <a:endParaRPr/>
          </a:p>
        </p:txBody>
      </p:sp>
      <p:pic>
        <p:nvPicPr>
          <p:cNvPr id="433" name="Google Shape;433;p52"/>
          <p:cNvPicPr preferRelativeResize="0"/>
          <p:nvPr/>
        </p:nvPicPr>
        <p:blipFill>
          <a:blip r:embed="rId3">
            <a:alphaModFix/>
          </a:blip>
          <a:stretch>
            <a:fillRect/>
          </a:stretch>
        </p:blipFill>
        <p:spPr>
          <a:xfrm>
            <a:off x="4871100" y="1766662"/>
            <a:ext cx="3968101" cy="370208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3"/>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Role Name and Recursive Relationships</a:t>
            </a:r>
            <a:endParaRPr/>
          </a:p>
        </p:txBody>
      </p:sp>
      <p:sp>
        <p:nvSpPr>
          <p:cNvPr id="439" name="Google Shape;439;p53"/>
          <p:cNvSpPr txBox="1"/>
          <p:nvPr/>
        </p:nvSpPr>
        <p:spPr>
          <a:xfrm>
            <a:off x="919725" y="1855075"/>
            <a:ext cx="3413400" cy="4508100"/>
          </a:xfrm>
          <a:prstGeom prst="rect">
            <a:avLst/>
          </a:prstGeom>
          <a:solidFill>
            <a:srgbClr val="F3F3F3"/>
          </a:solidFill>
          <a:ln>
            <a:noFill/>
          </a:ln>
        </p:spPr>
        <p:txBody>
          <a:bodyPr spcFirstLastPara="1" wrap="square" lIns="91425" tIns="91425" rIns="91425" bIns="91425" anchor="ctr" anchorCtr="0">
            <a:noAutofit/>
          </a:bodyPr>
          <a:lstStyle/>
          <a:p>
            <a:pPr marL="457200" lvl="0" indent="-381000" algn="l" rtl="0">
              <a:spcBef>
                <a:spcPts val="600"/>
              </a:spcBef>
              <a:spcAft>
                <a:spcPts val="0"/>
              </a:spcAft>
              <a:buClr>
                <a:schemeClr val="dk1"/>
              </a:buClr>
              <a:buSzPts val="2400"/>
              <a:buFont typeface="Roboto Condensed"/>
              <a:buChar char="➔"/>
            </a:pPr>
            <a:r>
              <a:rPr lang="en" sz="2400">
                <a:solidFill>
                  <a:schemeClr val="dk1"/>
                </a:solidFill>
                <a:latin typeface="Roboto Condensed"/>
                <a:ea typeface="Roboto Condensed"/>
                <a:cs typeface="Roboto Condensed"/>
                <a:sym typeface="Roboto Condensed"/>
              </a:rPr>
              <a:t>Helps to explain what the relationship means. Role that participating entity plays in relationship instance.</a:t>
            </a:r>
            <a:endParaRPr>
              <a:solidFill>
                <a:schemeClr val="dk1"/>
              </a:solidFill>
              <a:latin typeface="Courier New"/>
              <a:ea typeface="Courier New"/>
              <a:cs typeface="Courier New"/>
              <a:sym typeface="Courier New"/>
            </a:endParaRPr>
          </a:p>
        </p:txBody>
      </p:sp>
      <p:sp>
        <p:nvSpPr>
          <p:cNvPr id="440" name="Google Shape;440;p53"/>
          <p:cNvSpPr txBox="1"/>
          <p:nvPr/>
        </p:nvSpPr>
        <p:spPr>
          <a:xfrm>
            <a:off x="919725" y="1403925"/>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ROLE NAME</a:t>
            </a:r>
            <a:endParaRPr b="1">
              <a:solidFill>
                <a:srgbClr val="FFFFFF"/>
              </a:solidFill>
              <a:latin typeface="Roboto Condensed"/>
              <a:ea typeface="Roboto Condensed"/>
              <a:cs typeface="Roboto Condensed"/>
              <a:sym typeface="Roboto Condensed"/>
            </a:endParaRPr>
          </a:p>
        </p:txBody>
      </p:sp>
      <p:sp>
        <p:nvSpPr>
          <p:cNvPr id="441" name="Google Shape;441;p53"/>
          <p:cNvSpPr txBox="1"/>
          <p:nvPr/>
        </p:nvSpPr>
        <p:spPr>
          <a:xfrm>
            <a:off x="4703425" y="1855075"/>
            <a:ext cx="3413400" cy="45081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400">
                <a:solidFill>
                  <a:schemeClr val="dk1"/>
                </a:solidFill>
                <a:latin typeface="Roboto Condensed"/>
                <a:ea typeface="Roboto Condensed"/>
                <a:cs typeface="Roboto Condensed"/>
                <a:sym typeface="Roboto Condensed"/>
              </a:rPr>
              <a:t>The same entity participates more than once in a relationship.</a:t>
            </a:r>
            <a:endParaRPr sz="2000">
              <a:solidFill>
                <a:schemeClr val="dk1"/>
              </a:solidFill>
              <a:latin typeface="Roboto Condensed"/>
              <a:ea typeface="Roboto Condensed"/>
              <a:cs typeface="Roboto Condensed"/>
              <a:sym typeface="Roboto Condensed"/>
            </a:endParaRPr>
          </a:p>
        </p:txBody>
      </p:sp>
      <p:sp>
        <p:nvSpPr>
          <p:cNvPr id="442" name="Google Shape;442;p53"/>
          <p:cNvSpPr txBox="1"/>
          <p:nvPr/>
        </p:nvSpPr>
        <p:spPr>
          <a:xfrm>
            <a:off x="4703425" y="1403925"/>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RECURSIVE RELATIONSHIP</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60" name="Google Shape;60;p12"/>
          <p:cNvSpPr txBox="1">
            <a:spLocks noGrp="1"/>
          </p:cNvSpPr>
          <p:nvPr>
            <p:ph type="body" idx="1"/>
          </p:nvPr>
        </p:nvSpPr>
        <p:spPr>
          <a:xfrm>
            <a:off x="457200" y="1081200"/>
            <a:ext cx="8229600" cy="33858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The car </a:t>
            </a:r>
            <a:r>
              <a:rPr lang="en" b="1"/>
              <a:t>is:</a:t>
            </a:r>
            <a:endParaRPr b="1"/>
          </a:p>
          <a:p>
            <a:pPr marL="914400" marR="0" lvl="1" indent="-381000" algn="l" rtl="0">
              <a:lnSpc>
                <a:spcPct val="100000"/>
              </a:lnSpc>
              <a:spcBef>
                <a:spcPts val="0"/>
              </a:spcBef>
              <a:spcAft>
                <a:spcPts val="0"/>
              </a:spcAft>
              <a:buSzPts val="2400"/>
              <a:buChar char="◆"/>
            </a:pPr>
            <a:r>
              <a:rPr lang="en"/>
              <a:t>Black</a:t>
            </a:r>
            <a:endParaRPr/>
          </a:p>
          <a:p>
            <a:pPr marL="914400" marR="0" lvl="1" indent="-381000" algn="l" rtl="0">
              <a:lnSpc>
                <a:spcPct val="100000"/>
              </a:lnSpc>
              <a:spcBef>
                <a:spcPts val="0"/>
              </a:spcBef>
              <a:spcAft>
                <a:spcPts val="0"/>
              </a:spcAft>
              <a:buSzPts val="2400"/>
              <a:buChar char="◆"/>
            </a:pPr>
            <a:r>
              <a:rPr lang="en"/>
              <a:t>Has doors that open upward</a:t>
            </a:r>
            <a:endParaRPr/>
          </a:p>
          <a:p>
            <a:pPr marL="914400" marR="0" lvl="1" indent="-381000" algn="l" rtl="0">
              <a:lnSpc>
                <a:spcPct val="100000"/>
              </a:lnSpc>
              <a:spcBef>
                <a:spcPts val="0"/>
              </a:spcBef>
              <a:spcAft>
                <a:spcPts val="0"/>
              </a:spcAft>
              <a:buSzPts val="2400"/>
              <a:buChar char="◆"/>
            </a:pPr>
            <a:r>
              <a:rPr lang="en"/>
              <a:t>Lamborghini</a:t>
            </a:r>
            <a:endParaRPr/>
          </a:p>
          <a:p>
            <a:pPr marL="914400" marR="0" lvl="1" indent="-381000" algn="l" rtl="0">
              <a:lnSpc>
                <a:spcPct val="100000"/>
              </a:lnSpc>
              <a:spcBef>
                <a:spcPts val="0"/>
              </a:spcBef>
              <a:spcAft>
                <a:spcPts val="0"/>
              </a:spcAft>
              <a:buSzPts val="2400"/>
              <a:buChar char="◆"/>
            </a:pPr>
            <a:r>
              <a:rPr lang="en"/>
              <a:t>Made of metal</a:t>
            </a:r>
            <a:endParaRPr/>
          </a:p>
          <a:p>
            <a:pPr marL="914400" marR="0" lvl="1" indent="-381000" algn="l" rtl="0">
              <a:lnSpc>
                <a:spcPct val="100000"/>
              </a:lnSpc>
              <a:spcBef>
                <a:spcPts val="0"/>
              </a:spcBef>
              <a:spcAft>
                <a:spcPts val="0"/>
              </a:spcAft>
              <a:buSzPts val="2400"/>
              <a:buChar char="◆"/>
            </a:pPr>
            <a:r>
              <a:rPr lang="en"/>
              <a:t>Heavy</a:t>
            </a:r>
            <a:endParaRPr/>
          </a:p>
          <a:p>
            <a:pPr marL="914400" marR="0" lvl="1" indent="-381000" algn="l" rtl="0">
              <a:lnSpc>
                <a:spcPct val="100000"/>
              </a:lnSpc>
              <a:spcBef>
                <a:spcPts val="0"/>
              </a:spcBef>
              <a:spcAft>
                <a:spcPts val="0"/>
              </a:spcAft>
              <a:buSzPts val="2400"/>
              <a:buChar char="◆"/>
            </a:pPr>
            <a:r>
              <a:rPr lang="en"/>
              <a:t>Expensive</a:t>
            </a:r>
            <a:endParaRPr/>
          </a:p>
          <a:p>
            <a:pPr marL="914400" marR="0" lvl="1" indent="-381000" algn="l" rtl="0">
              <a:lnSpc>
                <a:spcPct val="100000"/>
              </a:lnSpc>
              <a:spcBef>
                <a:spcPts val="0"/>
              </a:spcBef>
              <a:spcAft>
                <a:spcPts val="0"/>
              </a:spcAft>
              <a:buSzPts val="2400"/>
              <a:buChar char="◆"/>
            </a:pPr>
            <a:r>
              <a:rPr lang="en"/>
              <a:t>Not a Hyundai</a:t>
            </a:r>
            <a:endParaRPr/>
          </a:p>
          <a:p>
            <a:pPr marL="914400" marR="0" lvl="1" indent="-381000" algn="l" rtl="0">
              <a:lnSpc>
                <a:spcPct val="100000"/>
              </a:lnSpc>
              <a:spcBef>
                <a:spcPts val="0"/>
              </a:spcBef>
              <a:spcAft>
                <a:spcPts val="0"/>
              </a:spcAft>
              <a:buSzPts val="2400"/>
              <a:buChar char="◆"/>
            </a:pPr>
            <a:r>
              <a:rPr lang="en"/>
              <a:t>The same I have in my garage!</a:t>
            </a:r>
            <a:endParaRPr/>
          </a:p>
          <a:p>
            <a:pPr marL="0" marR="0" lvl="0" indent="0" algn="l" rtl="0">
              <a:lnSpc>
                <a:spcPct val="100000"/>
              </a:lnSpc>
              <a:spcBef>
                <a:spcPts val="600"/>
              </a:spcBef>
              <a:spcAft>
                <a:spcPts val="0"/>
              </a:spcAft>
              <a:buNone/>
            </a:pPr>
            <a:endParaRPr/>
          </a:p>
        </p:txBody>
      </p:sp>
      <p:pic>
        <p:nvPicPr>
          <p:cNvPr id="61" name="Google Shape;61;p12"/>
          <p:cNvPicPr preferRelativeResize="0"/>
          <p:nvPr/>
        </p:nvPicPr>
        <p:blipFill rotWithShape="1">
          <a:blip r:embed="rId3">
            <a:alphaModFix/>
          </a:blip>
          <a:srcRect l="49006" t="6429" r="8249" b="2112"/>
          <a:stretch/>
        </p:blipFill>
        <p:spPr>
          <a:xfrm flipH="1">
            <a:off x="5768323" y="2795400"/>
            <a:ext cx="3375677" cy="40626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4"/>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Role Name and Recursive Relationships</a:t>
            </a:r>
            <a:endParaRPr/>
          </a:p>
        </p:txBody>
      </p:sp>
      <p:pic>
        <p:nvPicPr>
          <p:cNvPr id="448" name="Google Shape;448;p54"/>
          <p:cNvPicPr preferRelativeResize="0"/>
          <p:nvPr/>
        </p:nvPicPr>
        <p:blipFill>
          <a:blip r:embed="rId3">
            <a:alphaModFix/>
          </a:blip>
          <a:stretch>
            <a:fillRect/>
          </a:stretch>
        </p:blipFill>
        <p:spPr>
          <a:xfrm>
            <a:off x="152400" y="1156174"/>
            <a:ext cx="8839199" cy="533039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5"/>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Constraints on Binary Relationship Types</a:t>
            </a:r>
            <a:endParaRPr/>
          </a:p>
        </p:txBody>
      </p:sp>
      <p:sp>
        <p:nvSpPr>
          <p:cNvPr id="454" name="Google Shape;454;p55"/>
          <p:cNvSpPr txBox="1">
            <a:spLocks noGrp="1"/>
          </p:cNvSpPr>
          <p:nvPr>
            <p:ph type="body" idx="1"/>
          </p:nvPr>
        </p:nvSpPr>
        <p:spPr>
          <a:xfrm>
            <a:off x="457200" y="1081200"/>
            <a:ext cx="7977000" cy="50730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 sz="2000"/>
              <a:t>Relationship types usually have certain constraints that limit the possible combinations of entities that may participate in the corresponding relationship set.</a:t>
            </a:r>
            <a:endParaRPr sz="2000"/>
          </a:p>
          <a:p>
            <a:pPr marL="457200" lvl="0" indent="0" algn="l" rtl="0">
              <a:lnSpc>
                <a:spcPct val="115000"/>
              </a:lnSpc>
              <a:spcBef>
                <a:spcPts val="0"/>
              </a:spcBef>
              <a:spcAft>
                <a:spcPts val="0"/>
              </a:spcAft>
              <a:buNone/>
            </a:pPr>
            <a:endParaRPr sz="2000"/>
          </a:p>
          <a:p>
            <a:pPr marL="457200" lvl="0" indent="-355600" algn="l" rtl="0">
              <a:lnSpc>
                <a:spcPct val="115000"/>
              </a:lnSpc>
              <a:spcBef>
                <a:spcPts val="0"/>
              </a:spcBef>
              <a:spcAft>
                <a:spcPts val="0"/>
              </a:spcAft>
              <a:buSzPts val="2000"/>
              <a:buChar char="➔"/>
            </a:pPr>
            <a:r>
              <a:rPr lang="en" sz="2000"/>
              <a:t>These constraints are determined from the miniworld situation that the relationships represent.</a:t>
            </a:r>
            <a:endParaRPr sz="2000"/>
          </a:p>
          <a:p>
            <a:pPr marL="457200" lvl="0" indent="0" algn="l" rtl="0">
              <a:lnSpc>
                <a:spcPct val="115000"/>
              </a:lnSpc>
              <a:spcBef>
                <a:spcPts val="0"/>
              </a:spcBef>
              <a:spcAft>
                <a:spcPts val="0"/>
              </a:spcAft>
              <a:buNone/>
            </a:pPr>
            <a:endParaRPr sz="2000"/>
          </a:p>
          <a:p>
            <a:pPr marL="457200" lvl="0" indent="-355600" algn="l" rtl="0">
              <a:lnSpc>
                <a:spcPct val="115000"/>
              </a:lnSpc>
              <a:spcBef>
                <a:spcPts val="0"/>
              </a:spcBef>
              <a:spcAft>
                <a:spcPts val="0"/>
              </a:spcAft>
              <a:buSzPts val="2000"/>
              <a:buChar char="➔"/>
            </a:pPr>
            <a:r>
              <a:rPr lang="en" sz="2000"/>
              <a:t>We can distinguish two main types of binary relationship constraints :</a:t>
            </a:r>
            <a:endParaRPr sz="2000"/>
          </a:p>
          <a:p>
            <a:pPr marL="914400" lvl="1" indent="-355600" algn="l" rtl="0">
              <a:lnSpc>
                <a:spcPct val="115000"/>
              </a:lnSpc>
              <a:spcBef>
                <a:spcPts val="0"/>
              </a:spcBef>
              <a:spcAft>
                <a:spcPts val="0"/>
              </a:spcAft>
              <a:buSzPts val="2000"/>
              <a:buChar char="◆"/>
            </a:pPr>
            <a:r>
              <a:rPr lang="en" sz="2000"/>
              <a:t>Cardinality radio.</a:t>
            </a:r>
            <a:endParaRPr sz="2000"/>
          </a:p>
          <a:p>
            <a:pPr marL="914400" lvl="1" indent="-355600" algn="l" rtl="0">
              <a:lnSpc>
                <a:spcPct val="115000"/>
              </a:lnSpc>
              <a:spcBef>
                <a:spcPts val="0"/>
              </a:spcBef>
              <a:spcAft>
                <a:spcPts val="0"/>
              </a:spcAft>
              <a:buSzPts val="2000"/>
              <a:buChar char="◆"/>
            </a:pPr>
            <a:r>
              <a:rPr lang="en" sz="2000"/>
              <a:t>Participation.</a:t>
            </a:r>
            <a:endParaRPr sz="20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6"/>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Constraints on Binary Relationship Types</a:t>
            </a:r>
            <a:endParaRPr/>
          </a:p>
        </p:txBody>
      </p:sp>
      <p:sp>
        <p:nvSpPr>
          <p:cNvPr id="460" name="Google Shape;460;p56"/>
          <p:cNvSpPr txBox="1">
            <a:spLocks noGrp="1"/>
          </p:cNvSpPr>
          <p:nvPr>
            <p:ph type="body" idx="1"/>
          </p:nvPr>
        </p:nvSpPr>
        <p:spPr>
          <a:xfrm>
            <a:off x="457200" y="1081200"/>
            <a:ext cx="7977000" cy="50730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 sz="2000"/>
              <a:t>Relationship types usually have certain constraints that limit the possible combinations of entities that may participate in the corresponding relationship set.</a:t>
            </a:r>
            <a:endParaRPr sz="2000"/>
          </a:p>
          <a:p>
            <a:pPr marL="457200" lvl="0" indent="0" algn="l" rtl="0">
              <a:lnSpc>
                <a:spcPct val="115000"/>
              </a:lnSpc>
              <a:spcBef>
                <a:spcPts val="0"/>
              </a:spcBef>
              <a:spcAft>
                <a:spcPts val="0"/>
              </a:spcAft>
              <a:buNone/>
            </a:pPr>
            <a:endParaRPr sz="2000"/>
          </a:p>
          <a:p>
            <a:pPr marL="457200" lvl="0" indent="-355600" algn="l" rtl="0">
              <a:lnSpc>
                <a:spcPct val="115000"/>
              </a:lnSpc>
              <a:spcBef>
                <a:spcPts val="0"/>
              </a:spcBef>
              <a:spcAft>
                <a:spcPts val="0"/>
              </a:spcAft>
              <a:buSzPts val="2000"/>
              <a:buChar char="➔"/>
            </a:pPr>
            <a:r>
              <a:rPr lang="en" sz="2000"/>
              <a:t>These constraints are determined from the miniworld situation that the relationships represent.</a:t>
            </a:r>
            <a:endParaRPr sz="2000"/>
          </a:p>
          <a:p>
            <a:pPr marL="457200" lvl="0" indent="0" algn="l" rtl="0">
              <a:lnSpc>
                <a:spcPct val="115000"/>
              </a:lnSpc>
              <a:spcBef>
                <a:spcPts val="0"/>
              </a:spcBef>
              <a:spcAft>
                <a:spcPts val="0"/>
              </a:spcAft>
              <a:buNone/>
            </a:pPr>
            <a:endParaRPr sz="2000"/>
          </a:p>
          <a:p>
            <a:pPr marL="457200" lvl="0" indent="-355600" algn="l" rtl="0">
              <a:lnSpc>
                <a:spcPct val="115000"/>
              </a:lnSpc>
              <a:spcBef>
                <a:spcPts val="0"/>
              </a:spcBef>
              <a:spcAft>
                <a:spcPts val="0"/>
              </a:spcAft>
              <a:buSzPts val="2000"/>
              <a:buChar char="➔"/>
            </a:pPr>
            <a:r>
              <a:rPr lang="en" sz="2000"/>
              <a:t>We can distinguish two main types of binary relationship constraints :</a:t>
            </a:r>
            <a:endParaRPr sz="2000"/>
          </a:p>
          <a:p>
            <a:pPr marL="914400" lvl="1" indent="-355600" algn="l" rtl="0">
              <a:lnSpc>
                <a:spcPct val="115000"/>
              </a:lnSpc>
              <a:spcBef>
                <a:spcPts val="0"/>
              </a:spcBef>
              <a:spcAft>
                <a:spcPts val="0"/>
              </a:spcAft>
              <a:buSzPts val="2000"/>
              <a:buChar char="◆"/>
            </a:pPr>
            <a:r>
              <a:rPr lang="en" sz="2000" b="1"/>
              <a:t>Cardinality radio</a:t>
            </a:r>
            <a:r>
              <a:rPr lang="en" sz="2000"/>
              <a:t>. Specifies the maximum number of relationship instances that an entity can participate in.</a:t>
            </a:r>
            <a:endParaRPr sz="2000"/>
          </a:p>
          <a:p>
            <a:pPr marL="914400" lvl="1" indent="-355600" algn="l" rtl="0">
              <a:lnSpc>
                <a:spcPct val="115000"/>
              </a:lnSpc>
              <a:spcBef>
                <a:spcPts val="0"/>
              </a:spcBef>
              <a:spcAft>
                <a:spcPts val="0"/>
              </a:spcAft>
              <a:buSzPts val="2000"/>
              <a:buChar char="◆"/>
            </a:pPr>
            <a:r>
              <a:rPr lang="en" sz="2000"/>
              <a:t>Participation.</a:t>
            </a:r>
            <a:endParaRPr sz="2000"/>
          </a:p>
        </p:txBody>
      </p:sp>
      <p:pic>
        <p:nvPicPr>
          <p:cNvPr id="461" name="Google Shape;461;p56"/>
          <p:cNvPicPr preferRelativeResize="0"/>
          <p:nvPr/>
        </p:nvPicPr>
        <p:blipFill>
          <a:blip r:embed="rId3">
            <a:alphaModFix/>
          </a:blip>
          <a:stretch>
            <a:fillRect/>
          </a:stretch>
        </p:blipFill>
        <p:spPr>
          <a:xfrm>
            <a:off x="6064500" y="4615525"/>
            <a:ext cx="2768900" cy="19573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7"/>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Constraints on Binary Relationship Types</a:t>
            </a:r>
            <a:endParaRPr/>
          </a:p>
        </p:txBody>
      </p:sp>
      <p:sp>
        <p:nvSpPr>
          <p:cNvPr id="467" name="Google Shape;467;p57"/>
          <p:cNvSpPr txBox="1">
            <a:spLocks noGrp="1"/>
          </p:cNvSpPr>
          <p:nvPr>
            <p:ph type="body" idx="1"/>
          </p:nvPr>
        </p:nvSpPr>
        <p:spPr>
          <a:xfrm>
            <a:off x="457200" y="1081200"/>
            <a:ext cx="7977000" cy="50730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 sz="2000"/>
              <a:t>Relationship types usually have certain constraints that limit the possible combinations of entities that may participate in the corresponding relationship set.</a:t>
            </a:r>
            <a:endParaRPr sz="2000"/>
          </a:p>
          <a:p>
            <a:pPr marL="457200" lvl="0" indent="0" algn="l" rtl="0">
              <a:lnSpc>
                <a:spcPct val="115000"/>
              </a:lnSpc>
              <a:spcBef>
                <a:spcPts val="0"/>
              </a:spcBef>
              <a:spcAft>
                <a:spcPts val="0"/>
              </a:spcAft>
              <a:buNone/>
            </a:pPr>
            <a:endParaRPr sz="2000"/>
          </a:p>
          <a:p>
            <a:pPr marL="457200" lvl="0" indent="-355600" algn="l" rtl="0">
              <a:lnSpc>
                <a:spcPct val="115000"/>
              </a:lnSpc>
              <a:spcBef>
                <a:spcPts val="0"/>
              </a:spcBef>
              <a:spcAft>
                <a:spcPts val="0"/>
              </a:spcAft>
              <a:buSzPts val="2000"/>
              <a:buChar char="➔"/>
            </a:pPr>
            <a:r>
              <a:rPr lang="en" sz="2000"/>
              <a:t>These constraints are determined from the miniworld situation that the relationships represent.</a:t>
            </a:r>
            <a:endParaRPr sz="2000"/>
          </a:p>
          <a:p>
            <a:pPr marL="457200" lvl="0" indent="0" algn="l" rtl="0">
              <a:lnSpc>
                <a:spcPct val="115000"/>
              </a:lnSpc>
              <a:spcBef>
                <a:spcPts val="0"/>
              </a:spcBef>
              <a:spcAft>
                <a:spcPts val="0"/>
              </a:spcAft>
              <a:buNone/>
            </a:pPr>
            <a:endParaRPr sz="2000"/>
          </a:p>
          <a:p>
            <a:pPr marL="457200" lvl="0" indent="-355600" algn="l" rtl="0">
              <a:lnSpc>
                <a:spcPct val="115000"/>
              </a:lnSpc>
              <a:spcBef>
                <a:spcPts val="0"/>
              </a:spcBef>
              <a:spcAft>
                <a:spcPts val="0"/>
              </a:spcAft>
              <a:buSzPts val="2000"/>
              <a:buChar char="➔"/>
            </a:pPr>
            <a:r>
              <a:rPr lang="en" sz="2000"/>
              <a:t>We can distinguish two main types of binary relationship constraints :</a:t>
            </a:r>
            <a:endParaRPr sz="2000"/>
          </a:p>
          <a:p>
            <a:pPr marL="914400" lvl="1" indent="-355600" algn="l" rtl="0">
              <a:lnSpc>
                <a:spcPct val="115000"/>
              </a:lnSpc>
              <a:spcBef>
                <a:spcPts val="0"/>
              </a:spcBef>
              <a:spcAft>
                <a:spcPts val="0"/>
              </a:spcAft>
              <a:buSzPts val="2000"/>
              <a:buChar char="◆"/>
            </a:pPr>
            <a:r>
              <a:rPr lang="en" sz="2000" b="1"/>
              <a:t>Cardinality radio</a:t>
            </a:r>
            <a:r>
              <a:rPr lang="en" sz="2000"/>
              <a:t>. Specifies the maximum number of relationship instances that an entity can participate in.</a:t>
            </a:r>
            <a:endParaRPr sz="2000"/>
          </a:p>
          <a:p>
            <a:pPr marL="914400" lvl="1" indent="-355600" algn="l" rtl="0">
              <a:lnSpc>
                <a:spcPct val="115000"/>
              </a:lnSpc>
              <a:spcBef>
                <a:spcPts val="0"/>
              </a:spcBef>
              <a:spcAft>
                <a:spcPts val="0"/>
              </a:spcAft>
              <a:buSzPts val="2000"/>
              <a:buChar char="◆"/>
            </a:pPr>
            <a:r>
              <a:rPr lang="en" sz="2000"/>
              <a:t>Participation.</a:t>
            </a:r>
            <a:endParaRPr sz="2000"/>
          </a:p>
        </p:txBody>
      </p:sp>
      <p:pic>
        <p:nvPicPr>
          <p:cNvPr id="468" name="Google Shape;468;p57"/>
          <p:cNvPicPr preferRelativeResize="0"/>
          <p:nvPr/>
        </p:nvPicPr>
        <p:blipFill>
          <a:blip r:embed="rId3">
            <a:alphaModFix/>
          </a:blip>
          <a:stretch>
            <a:fillRect/>
          </a:stretch>
        </p:blipFill>
        <p:spPr>
          <a:xfrm>
            <a:off x="6352375" y="4515755"/>
            <a:ext cx="2473200" cy="2140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8"/>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Participation Constraints and Existence Dependencies</a:t>
            </a:r>
            <a:endParaRPr sz="2800"/>
          </a:p>
        </p:txBody>
      </p:sp>
      <p:sp>
        <p:nvSpPr>
          <p:cNvPr id="474" name="Google Shape;474;p58"/>
          <p:cNvSpPr txBox="1">
            <a:spLocks noGrp="1"/>
          </p:cNvSpPr>
          <p:nvPr>
            <p:ph type="body" idx="1"/>
          </p:nvPr>
        </p:nvSpPr>
        <p:spPr>
          <a:xfrm>
            <a:off x="457200" y="1081200"/>
            <a:ext cx="7977000" cy="50730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dirty="0"/>
              <a:t>Specifies when the existence of an entity depends on being related to another entity.</a:t>
            </a:r>
            <a:endParaRPr dirty="0"/>
          </a:p>
          <a:p>
            <a:pPr marL="457200" marR="0" lvl="0" indent="0" algn="l" rtl="0">
              <a:lnSpc>
                <a:spcPct val="100000"/>
              </a:lnSpc>
              <a:spcBef>
                <a:spcPts val="600"/>
              </a:spcBef>
              <a:spcAft>
                <a:spcPts val="0"/>
              </a:spcAft>
              <a:buNone/>
            </a:pPr>
            <a:endParaRPr dirty="0"/>
          </a:p>
          <a:p>
            <a:pPr marL="457200" marR="0" lvl="0" indent="-381000" algn="l" rtl="0">
              <a:lnSpc>
                <a:spcPct val="100000"/>
              </a:lnSpc>
              <a:spcBef>
                <a:spcPts val="600"/>
              </a:spcBef>
              <a:spcAft>
                <a:spcPts val="0"/>
              </a:spcAft>
              <a:buSzPts val="2400"/>
              <a:buChar char="➔"/>
            </a:pPr>
            <a:r>
              <a:rPr lang="en" dirty="0"/>
              <a:t>There are two types of participation constraints:</a:t>
            </a:r>
            <a:endParaRPr dirty="0"/>
          </a:p>
          <a:p>
            <a:pPr marL="0" marR="0" lvl="0" indent="0" algn="l" rtl="0">
              <a:lnSpc>
                <a:spcPct val="100000"/>
              </a:lnSpc>
              <a:spcBef>
                <a:spcPts val="600"/>
              </a:spcBef>
              <a:spcAft>
                <a:spcPts val="0"/>
              </a:spcAft>
              <a:buNone/>
            </a:pPr>
            <a:endParaRPr dirty="0"/>
          </a:p>
          <a:p>
            <a:pPr marL="0" marR="0" lvl="0" indent="0" algn="l" rtl="0">
              <a:lnSpc>
                <a:spcPct val="100000"/>
              </a:lnSpc>
              <a:spcBef>
                <a:spcPts val="600"/>
              </a:spcBef>
              <a:spcAft>
                <a:spcPts val="0"/>
              </a:spcAft>
              <a:buNone/>
            </a:pPr>
            <a:endParaRPr dirty="0"/>
          </a:p>
          <a:p>
            <a:pPr marL="0" marR="0" lvl="0" indent="0" algn="l" rtl="0">
              <a:lnSpc>
                <a:spcPct val="100000"/>
              </a:lnSpc>
              <a:spcBef>
                <a:spcPts val="600"/>
              </a:spcBef>
              <a:spcAft>
                <a:spcPts val="0"/>
              </a:spcAft>
              <a:buNone/>
            </a:pPr>
            <a:endParaRPr dirty="0"/>
          </a:p>
          <a:p>
            <a:pPr marL="0" marR="0" lvl="0" indent="0" algn="l" rtl="0">
              <a:lnSpc>
                <a:spcPct val="100000"/>
              </a:lnSpc>
              <a:spcBef>
                <a:spcPts val="600"/>
              </a:spcBef>
              <a:spcAft>
                <a:spcPts val="0"/>
              </a:spcAft>
              <a:buNone/>
            </a:pPr>
            <a:endParaRPr dirty="0"/>
          </a:p>
          <a:p>
            <a:pPr marL="0" marR="0" lvl="0" indent="0" algn="l" rtl="0">
              <a:lnSpc>
                <a:spcPct val="100000"/>
              </a:lnSpc>
              <a:spcBef>
                <a:spcPts val="600"/>
              </a:spcBef>
              <a:spcAft>
                <a:spcPts val="0"/>
              </a:spcAft>
              <a:buNone/>
            </a:pPr>
            <a:endParaRPr dirty="0"/>
          </a:p>
          <a:p>
            <a:pPr marL="0" marR="0" lvl="0" indent="0" algn="l" rtl="0">
              <a:lnSpc>
                <a:spcPct val="100000"/>
              </a:lnSpc>
              <a:spcBef>
                <a:spcPts val="600"/>
              </a:spcBef>
              <a:spcAft>
                <a:spcPts val="0"/>
              </a:spcAft>
              <a:buNone/>
            </a:pPr>
            <a:endParaRPr dirty="0"/>
          </a:p>
          <a:p>
            <a:pPr marL="0" marR="0" lvl="0" indent="0" algn="l" rtl="0">
              <a:lnSpc>
                <a:spcPct val="100000"/>
              </a:lnSpc>
              <a:spcBef>
                <a:spcPts val="600"/>
              </a:spcBef>
              <a:spcAft>
                <a:spcPts val="0"/>
              </a:spcAft>
              <a:buNone/>
            </a:pPr>
            <a:endParaRPr dirty="0"/>
          </a:p>
          <a:p>
            <a:pPr marL="0" marR="0" lvl="0" indent="0" algn="l" rtl="0">
              <a:lnSpc>
                <a:spcPct val="100000"/>
              </a:lnSpc>
              <a:spcBef>
                <a:spcPts val="600"/>
              </a:spcBef>
              <a:spcAft>
                <a:spcPts val="0"/>
              </a:spcAft>
              <a:buNone/>
            </a:pPr>
            <a:r>
              <a:rPr lang="en" dirty="0"/>
              <a:t>	      Total				  Partial</a:t>
            </a:r>
            <a:endParaRPr dirty="0"/>
          </a:p>
        </p:txBody>
      </p:sp>
      <p:pic>
        <p:nvPicPr>
          <p:cNvPr id="475" name="Google Shape;475;p58"/>
          <p:cNvPicPr preferRelativeResize="0"/>
          <p:nvPr/>
        </p:nvPicPr>
        <p:blipFill>
          <a:blip r:embed="rId3">
            <a:alphaModFix/>
          </a:blip>
          <a:stretch>
            <a:fillRect/>
          </a:stretch>
        </p:blipFill>
        <p:spPr>
          <a:xfrm>
            <a:off x="457188" y="3153813"/>
            <a:ext cx="3248025" cy="2695575"/>
          </a:xfrm>
          <a:prstGeom prst="rect">
            <a:avLst/>
          </a:prstGeom>
          <a:noFill/>
          <a:ln>
            <a:noFill/>
          </a:ln>
        </p:spPr>
      </p:pic>
      <p:pic>
        <p:nvPicPr>
          <p:cNvPr id="476" name="Google Shape;476;p58"/>
          <p:cNvPicPr preferRelativeResize="0"/>
          <p:nvPr/>
        </p:nvPicPr>
        <p:blipFill>
          <a:blip r:embed="rId4">
            <a:alphaModFix/>
          </a:blip>
          <a:stretch>
            <a:fillRect/>
          </a:stretch>
        </p:blipFill>
        <p:spPr>
          <a:xfrm>
            <a:off x="4641564" y="3153825"/>
            <a:ext cx="3792611" cy="26955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9"/>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Attributes of Relationship Types</a:t>
            </a:r>
            <a:endParaRPr/>
          </a:p>
        </p:txBody>
      </p:sp>
      <p:sp>
        <p:nvSpPr>
          <p:cNvPr id="482" name="Google Shape;482;p59"/>
          <p:cNvSpPr txBox="1">
            <a:spLocks noGrp="1"/>
          </p:cNvSpPr>
          <p:nvPr>
            <p:ph type="body" idx="1"/>
          </p:nvPr>
        </p:nvSpPr>
        <p:spPr>
          <a:xfrm>
            <a:off x="457200" y="1081200"/>
            <a:ext cx="7977000" cy="10299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en"/>
              <a:t>Relationship types can also have attributes, similar to those of entity types.</a:t>
            </a:r>
            <a:endParaRPr/>
          </a:p>
          <a:p>
            <a:pPr marL="0" marR="0" lvl="0" indent="0" algn="l" rtl="0">
              <a:lnSpc>
                <a:spcPct val="100000"/>
              </a:lnSpc>
              <a:spcBef>
                <a:spcPts val="600"/>
              </a:spcBef>
              <a:spcAft>
                <a:spcPts val="0"/>
              </a:spcAft>
              <a:buNone/>
            </a:pPr>
            <a:endParaRPr/>
          </a:p>
        </p:txBody>
      </p:sp>
      <p:pic>
        <p:nvPicPr>
          <p:cNvPr id="483" name="Google Shape;483;p59"/>
          <p:cNvPicPr preferRelativeResize="0"/>
          <p:nvPr/>
        </p:nvPicPr>
        <p:blipFill>
          <a:blip r:embed="rId3">
            <a:alphaModFix/>
          </a:blip>
          <a:stretch>
            <a:fillRect/>
          </a:stretch>
        </p:blipFill>
        <p:spPr>
          <a:xfrm>
            <a:off x="2908750" y="2498050"/>
            <a:ext cx="3326500" cy="27547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Attributes of Relationship Types</a:t>
            </a:r>
            <a:endParaRPr/>
          </a:p>
        </p:txBody>
      </p:sp>
      <p:sp>
        <p:nvSpPr>
          <p:cNvPr id="489" name="Google Shape;489;p60"/>
          <p:cNvSpPr txBox="1">
            <a:spLocks noGrp="1"/>
          </p:cNvSpPr>
          <p:nvPr>
            <p:ph type="body" idx="1"/>
          </p:nvPr>
        </p:nvSpPr>
        <p:spPr>
          <a:xfrm>
            <a:off x="457200" y="1081200"/>
            <a:ext cx="7977000" cy="10299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en"/>
              <a:t>Relationship types can also have attributes, similar to those of entity types.</a:t>
            </a:r>
            <a:endParaRPr/>
          </a:p>
          <a:p>
            <a:pPr marL="0" marR="0" lvl="0" indent="0" algn="l" rtl="0">
              <a:lnSpc>
                <a:spcPct val="100000"/>
              </a:lnSpc>
              <a:spcBef>
                <a:spcPts val="600"/>
              </a:spcBef>
              <a:spcAft>
                <a:spcPts val="0"/>
              </a:spcAft>
              <a:buNone/>
            </a:pPr>
            <a:endParaRPr/>
          </a:p>
        </p:txBody>
      </p:sp>
      <p:pic>
        <p:nvPicPr>
          <p:cNvPr id="490" name="Google Shape;490;p60"/>
          <p:cNvPicPr preferRelativeResize="0"/>
          <p:nvPr/>
        </p:nvPicPr>
        <p:blipFill>
          <a:blip r:embed="rId3">
            <a:alphaModFix/>
          </a:blip>
          <a:stretch>
            <a:fillRect/>
          </a:stretch>
        </p:blipFill>
        <p:spPr>
          <a:xfrm>
            <a:off x="2908750" y="2498050"/>
            <a:ext cx="3326500" cy="2754750"/>
          </a:xfrm>
          <a:prstGeom prst="rect">
            <a:avLst/>
          </a:prstGeom>
          <a:noFill/>
          <a:ln>
            <a:noFill/>
          </a:ln>
        </p:spPr>
      </p:pic>
      <p:sp>
        <p:nvSpPr>
          <p:cNvPr id="491" name="Google Shape;491;p60"/>
          <p:cNvSpPr/>
          <p:nvPr/>
        </p:nvSpPr>
        <p:spPr>
          <a:xfrm>
            <a:off x="6451800" y="1814700"/>
            <a:ext cx="2276400" cy="1094700"/>
          </a:xfrm>
          <a:prstGeom prst="wedgeRoundRectCallout">
            <a:avLst>
              <a:gd name="adj1" fmla="val -122974"/>
              <a:gd name="adj2" fmla="val 60345"/>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Roboto Condensed"/>
                <a:ea typeface="Roboto Condensed"/>
                <a:cs typeface="Roboto Condensed"/>
                <a:sym typeface="Roboto Condensed"/>
              </a:rPr>
              <a:t>Example: Number of hours per week that an employee works on a particular project</a:t>
            </a:r>
            <a:endParaRPr sz="17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1"/>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Attributes of Relationship Types</a:t>
            </a:r>
            <a:endParaRPr/>
          </a:p>
        </p:txBody>
      </p:sp>
      <p:sp>
        <p:nvSpPr>
          <p:cNvPr id="497" name="Google Shape;497;p61"/>
          <p:cNvSpPr txBox="1">
            <a:spLocks noGrp="1"/>
          </p:cNvSpPr>
          <p:nvPr>
            <p:ph type="body" idx="1"/>
          </p:nvPr>
        </p:nvSpPr>
        <p:spPr>
          <a:xfrm>
            <a:off x="457200" y="1081200"/>
            <a:ext cx="7977000" cy="10299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en"/>
              <a:t>Relationship types can also have attributes, similar to those of entity types.</a:t>
            </a:r>
            <a:endParaRPr/>
          </a:p>
          <a:p>
            <a:pPr marL="0" marR="0" lvl="0" indent="0" algn="l" rtl="0">
              <a:lnSpc>
                <a:spcPct val="100000"/>
              </a:lnSpc>
              <a:spcBef>
                <a:spcPts val="600"/>
              </a:spcBef>
              <a:spcAft>
                <a:spcPts val="0"/>
              </a:spcAft>
              <a:buNone/>
            </a:pPr>
            <a:endParaRPr/>
          </a:p>
        </p:txBody>
      </p:sp>
      <p:pic>
        <p:nvPicPr>
          <p:cNvPr id="498" name="Google Shape;498;p61"/>
          <p:cNvPicPr preferRelativeResize="0"/>
          <p:nvPr/>
        </p:nvPicPr>
        <p:blipFill>
          <a:blip r:embed="rId3">
            <a:alphaModFix/>
          </a:blip>
          <a:stretch>
            <a:fillRect/>
          </a:stretch>
        </p:blipFill>
        <p:spPr>
          <a:xfrm>
            <a:off x="2821650" y="2603675"/>
            <a:ext cx="3500700" cy="2551600"/>
          </a:xfrm>
          <a:prstGeom prst="rect">
            <a:avLst/>
          </a:prstGeom>
          <a:noFill/>
          <a:ln>
            <a:noFill/>
          </a:ln>
        </p:spPr>
      </p:pic>
      <p:sp>
        <p:nvSpPr>
          <p:cNvPr id="499" name="Google Shape;499;p61"/>
          <p:cNvSpPr/>
          <p:nvPr/>
        </p:nvSpPr>
        <p:spPr>
          <a:xfrm>
            <a:off x="-25" y="5698900"/>
            <a:ext cx="9144000" cy="1158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i="1">
                <a:solidFill>
                  <a:srgbClr val="FFFFFF"/>
                </a:solidFill>
                <a:latin typeface="Roboto Condensed Light"/>
                <a:ea typeface="Roboto Condensed Light"/>
                <a:cs typeface="Roboto Condensed Light"/>
                <a:sym typeface="Roboto Condensed Light"/>
              </a:rPr>
              <a:t>Notice that attributes of 1:1 or 1:N relationship types can be migrated to one of the participating entity types.</a:t>
            </a:r>
            <a:endParaRPr sz="2200" i="1">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2"/>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Attributes of Relationship Types</a:t>
            </a:r>
            <a:endParaRPr/>
          </a:p>
        </p:txBody>
      </p:sp>
      <p:sp>
        <p:nvSpPr>
          <p:cNvPr id="505" name="Google Shape;505;p62"/>
          <p:cNvSpPr txBox="1">
            <a:spLocks noGrp="1"/>
          </p:cNvSpPr>
          <p:nvPr>
            <p:ph type="body" idx="1"/>
          </p:nvPr>
        </p:nvSpPr>
        <p:spPr>
          <a:xfrm>
            <a:off x="457200" y="1081200"/>
            <a:ext cx="7977000" cy="10299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Relationship types can also have attributes.</a:t>
            </a:r>
            <a:endParaRPr/>
          </a:p>
          <a:p>
            <a:pPr marL="0" marR="0" lvl="0" indent="0" algn="l" rtl="0">
              <a:lnSpc>
                <a:spcPct val="100000"/>
              </a:lnSpc>
              <a:spcBef>
                <a:spcPts val="600"/>
              </a:spcBef>
              <a:spcAft>
                <a:spcPts val="0"/>
              </a:spcAft>
              <a:buNone/>
            </a:pPr>
            <a:endParaRPr/>
          </a:p>
        </p:txBody>
      </p:sp>
      <p:sp>
        <p:nvSpPr>
          <p:cNvPr id="506" name="Google Shape;506;p62"/>
          <p:cNvSpPr txBox="1"/>
          <p:nvPr/>
        </p:nvSpPr>
        <p:spPr>
          <a:xfrm>
            <a:off x="976575" y="3894675"/>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1:1 RELATIONSHIP</a:t>
            </a:r>
            <a:endParaRPr b="1">
              <a:solidFill>
                <a:srgbClr val="FFFFFF"/>
              </a:solidFill>
              <a:latin typeface="Roboto Condensed"/>
              <a:ea typeface="Roboto Condensed"/>
              <a:cs typeface="Roboto Condensed"/>
              <a:sym typeface="Roboto Condensed"/>
            </a:endParaRPr>
          </a:p>
        </p:txBody>
      </p:sp>
      <p:sp>
        <p:nvSpPr>
          <p:cNvPr id="507" name="Google Shape;507;p62"/>
          <p:cNvSpPr txBox="1"/>
          <p:nvPr/>
        </p:nvSpPr>
        <p:spPr>
          <a:xfrm>
            <a:off x="976575" y="4490475"/>
            <a:ext cx="3413400" cy="1797900"/>
          </a:xfrm>
          <a:prstGeom prst="rect">
            <a:avLst/>
          </a:prstGeom>
          <a:solidFill>
            <a:srgbClr val="F3F3F3"/>
          </a:solidFill>
          <a:ln>
            <a:noFill/>
          </a:ln>
        </p:spPr>
        <p:txBody>
          <a:bodyPr spcFirstLastPara="1" wrap="square" lIns="91425" tIns="91425" rIns="91425" bIns="91425" anchor="t" anchorCtr="0">
            <a:noAutofit/>
          </a:bodyPr>
          <a:lstStyle/>
          <a:p>
            <a:pPr marL="457200" lvl="0" indent="-342900" algn="l" rtl="0">
              <a:spcBef>
                <a:spcPts val="60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StartDate for MANAGES relationship can be an attribute of EMPLOYEE or DEPARTMENT</a:t>
            </a:r>
            <a:endParaRPr sz="1800">
              <a:solidFill>
                <a:schemeClr val="dk1"/>
              </a:solidFill>
              <a:latin typeface="Roboto Condensed"/>
              <a:ea typeface="Roboto Condensed"/>
              <a:cs typeface="Roboto Condensed"/>
              <a:sym typeface="Roboto Condensed"/>
            </a:endParaRPr>
          </a:p>
        </p:txBody>
      </p:sp>
      <p:sp>
        <p:nvSpPr>
          <p:cNvPr id="508" name="Google Shape;508;p62"/>
          <p:cNvSpPr txBox="1"/>
          <p:nvPr/>
        </p:nvSpPr>
        <p:spPr>
          <a:xfrm>
            <a:off x="4754025" y="389470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1:N RELATIONSHIP</a:t>
            </a:r>
            <a:endParaRPr b="1">
              <a:solidFill>
                <a:srgbClr val="FFFFFF"/>
              </a:solidFill>
              <a:latin typeface="Roboto Condensed"/>
              <a:ea typeface="Roboto Condensed"/>
              <a:cs typeface="Roboto Condensed"/>
              <a:sym typeface="Roboto Condensed"/>
            </a:endParaRPr>
          </a:p>
        </p:txBody>
      </p:sp>
      <p:sp>
        <p:nvSpPr>
          <p:cNvPr id="509" name="Google Shape;509;p62"/>
          <p:cNvSpPr txBox="1"/>
          <p:nvPr/>
        </p:nvSpPr>
        <p:spPr>
          <a:xfrm>
            <a:off x="4754025" y="4490500"/>
            <a:ext cx="3413400" cy="17979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600">
              <a:solidFill>
                <a:schemeClr val="dk1"/>
              </a:solidFill>
              <a:latin typeface="Roboto Condensed"/>
              <a:ea typeface="Roboto Condensed"/>
              <a:cs typeface="Roboto Condensed"/>
              <a:sym typeface="Roboto Condensed"/>
            </a:endParaRPr>
          </a:p>
        </p:txBody>
      </p:sp>
      <p:pic>
        <p:nvPicPr>
          <p:cNvPr id="510" name="Google Shape;510;p62"/>
          <p:cNvPicPr preferRelativeResize="0"/>
          <p:nvPr/>
        </p:nvPicPr>
        <p:blipFill>
          <a:blip r:embed="rId3">
            <a:alphaModFix/>
          </a:blip>
          <a:stretch>
            <a:fillRect/>
          </a:stretch>
        </p:blipFill>
        <p:spPr>
          <a:xfrm>
            <a:off x="3036250" y="1733925"/>
            <a:ext cx="2818900" cy="2054650"/>
          </a:xfrm>
          <a:prstGeom prst="rect">
            <a:avLst/>
          </a:prstGeom>
          <a:noFill/>
          <a:ln>
            <a:noFill/>
          </a:ln>
        </p:spPr>
      </p:pic>
      <p:sp>
        <p:nvSpPr>
          <p:cNvPr id="511" name="Google Shape;511;p62"/>
          <p:cNvSpPr/>
          <p:nvPr/>
        </p:nvSpPr>
        <p:spPr>
          <a:xfrm>
            <a:off x="6451800" y="2213900"/>
            <a:ext cx="2276400" cy="1094700"/>
          </a:xfrm>
          <a:prstGeom prst="wedgeRoundRectCallout">
            <a:avLst>
              <a:gd name="adj1" fmla="val -70345"/>
              <a:gd name="adj2" fmla="val -8959"/>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Roboto Condensed"/>
                <a:ea typeface="Roboto Condensed"/>
                <a:cs typeface="Roboto Condensed"/>
                <a:sym typeface="Roboto Condensed"/>
              </a:rPr>
              <a:t>StartDate?</a:t>
            </a:r>
            <a:endParaRPr sz="17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3"/>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Attributes of Relationship Types</a:t>
            </a:r>
            <a:endParaRPr/>
          </a:p>
        </p:txBody>
      </p:sp>
      <p:sp>
        <p:nvSpPr>
          <p:cNvPr id="517" name="Google Shape;517;p63"/>
          <p:cNvSpPr txBox="1">
            <a:spLocks noGrp="1"/>
          </p:cNvSpPr>
          <p:nvPr>
            <p:ph type="body" idx="1"/>
          </p:nvPr>
        </p:nvSpPr>
        <p:spPr>
          <a:xfrm>
            <a:off x="457200" y="1081200"/>
            <a:ext cx="7977000" cy="10299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Relationship types can also have attributes.</a:t>
            </a:r>
            <a:endParaRPr/>
          </a:p>
          <a:p>
            <a:pPr marL="0" marR="0" lvl="0" indent="0" algn="l" rtl="0">
              <a:lnSpc>
                <a:spcPct val="100000"/>
              </a:lnSpc>
              <a:spcBef>
                <a:spcPts val="600"/>
              </a:spcBef>
              <a:spcAft>
                <a:spcPts val="0"/>
              </a:spcAft>
              <a:buNone/>
            </a:pPr>
            <a:endParaRPr/>
          </a:p>
        </p:txBody>
      </p:sp>
      <p:sp>
        <p:nvSpPr>
          <p:cNvPr id="518" name="Google Shape;518;p63"/>
          <p:cNvSpPr txBox="1"/>
          <p:nvPr/>
        </p:nvSpPr>
        <p:spPr>
          <a:xfrm>
            <a:off x="976575" y="3894675"/>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1:1 RELATIONSHIP</a:t>
            </a:r>
            <a:endParaRPr b="1">
              <a:solidFill>
                <a:srgbClr val="FFFFFF"/>
              </a:solidFill>
              <a:latin typeface="Roboto Condensed"/>
              <a:ea typeface="Roboto Condensed"/>
              <a:cs typeface="Roboto Condensed"/>
              <a:sym typeface="Roboto Condensed"/>
            </a:endParaRPr>
          </a:p>
        </p:txBody>
      </p:sp>
      <p:sp>
        <p:nvSpPr>
          <p:cNvPr id="519" name="Google Shape;519;p63"/>
          <p:cNvSpPr txBox="1"/>
          <p:nvPr/>
        </p:nvSpPr>
        <p:spPr>
          <a:xfrm>
            <a:off x="976575" y="4490475"/>
            <a:ext cx="3413400" cy="1797900"/>
          </a:xfrm>
          <a:prstGeom prst="rect">
            <a:avLst/>
          </a:prstGeom>
          <a:solidFill>
            <a:srgbClr val="F3F3F3"/>
          </a:solidFill>
          <a:ln>
            <a:noFill/>
          </a:ln>
        </p:spPr>
        <p:txBody>
          <a:bodyPr spcFirstLastPara="1" wrap="square" lIns="91425" tIns="91425" rIns="91425" bIns="91425" anchor="t" anchorCtr="0">
            <a:noAutofit/>
          </a:bodyPr>
          <a:lstStyle/>
          <a:p>
            <a:pPr marL="457200" lvl="0" indent="-342900" algn="l" rtl="0">
              <a:spcBef>
                <a:spcPts val="60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StartDate for MANAGES relationship can be an attribute of EMPLOYEE or DEPARTMENT.</a:t>
            </a:r>
            <a:endParaRPr sz="1800">
              <a:solidFill>
                <a:schemeClr val="dk1"/>
              </a:solidFill>
              <a:latin typeface="Roboto Condensed"/>
              <a:ea typeface="Roboto Condensed"/>
              <a:cs typeface="Roboto Condensed"/>
              <a:sym typeface="Roboto Condensed"/>
            </a:endParaRPr>
          </a:p>
        </p:txBody>
      </p:sp>
      <p:sp>
        <p:nvSpPr>
          <p:cNvPr id="520" name="Google Shape;520;p63"/>
          <p:cNvSpPr txBox="1"/>
          <p:nvPr/>
        </p:nvSpPr>
        <p:spPr>
          <a:xfrm>
            <a:off x="4754025" y="389470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1:N RELATIONSHIP</a:t>
            </a:r>
            <a:endParaRPr b="1">
              <a:solidFill>
                <a:srgbClr val="FFFFFF"/>
              </a:solidFill>
              <a:latin typeface="Roboto Condensed"/>
              <a:ea typeface="Roboto Condensed"/>
              <a:cs typeface="Roboto Condensed"/>
              <a:sym typeface="Roboto Condensed"/>
            </a:endParaRPr>
          </a:p>
        </p:txBody>
      </p:sp>
      <p:sp>
        <p:nvSpPr>
          <p:cNvPr id="521" name="Google Shape;521;p63"/>
          <p:cNvSpPr txBox="1"/>
          <p:nvPr/>
        </p:nvSpPr>
        <p:spPr>
          <a:xfrm>
            <a:off x="4754025" y="4490500"/>
            <a:ext cx="3413400" cy="1797900"/>
          </a:xfrm>
          <a:prstGeom prst="rect">
            <a:avLst/>
          </a:prstGeom>
          <a:solidFill>
            <a:srgbClr val="F3F3F3"/>
          </a:solidFill>
          <a:ln>
            <a:noFill/>
          </a:ln>
        </p:spPr>
        <p:txBody>
          <a:bodyPr spcFirstLastPara="1" wrap="square" lIns="91425" tIns="91425" rIns="91425" bIns="91425" anchor="t" anchorCtr="0">
            <a:noAutofit/>
          </a:bodyPr>
          <a:lstStyle/>
          <a:p>
            <a:pPr marL="457200" lvl="0" indent="-342900" algn="l" rtl="0">
              <a:spcBef>
                <a:spcPts val="60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Attribute can be migrated only to the entity type on the N-side of the relationship.</a:t>
            </a:r>
            <a:endParaRPr sz="1600">
              <a:solidFill>
                <a:schemeClr val="dk1"/>
              </a:solidFill>
              <a:latin typeface="Roboto Condensed"/>
              <a:ea typeface="Roboto Condensed"/>
              <a:cs typeface="Roboto Condensed"/>
              <a:sym typeface="Roboto Condensed"/>
            </a:endParaRPr>
          </a:p>
        </p:txBody>
      </p:sp>
      <p:pic>
        <p:nvPicPr>
          <p:cNvPr id="522" name="Google Shape;522;p63"/>
          <p:cNvPicPr preferRelativeResize="0"/>
          <p:nvPr/>
        </p:nvPicPr>
        <p:blipFill>
          <a:blip r:embed="rId3">
            <a:alphaModFix/>
          </a:blip>
          <a:stretch>
            <a:fillRect/>
          </a:stretch>
        </p:blipFill>
        <p:spPr>
          <a:xfrm>
            <a:off x="3173938" y="1697275"/>
            <a:ext cx="2543525" cy="2103301"/>
          </a:xfrm>
          <a:prstGeom prst="rect">
            <a:avLst/>
          </a:prstGeom>
          <a:noFill/>
          <a:ln>
            <a:noFill/>
          </a:ln>
        </p:spPr>
      </p:pic>
      <p:sp>
        <p:nvSpPr>
          <p:cNvPr id="523" name="Google Shape;523;p63"/>
          <p:cNvSpPr/>
          <p:nvPr/>
        </p:nvSpPr>
        <p:spPr>
          <a:xfrm>
            <a:off x="6451800" y="2213900"/>
            <a:ext cx="2276400" cy="1094700"/>
          </a:xfrm>
          <a:prstGeom prst="wedgeRoundRectCallout">
            <a:avLst>
              <a:gd name="adj1" fmla="val -70345"/>
              <a:gd name="adj2" fmla="val -8959"/>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Roboto Condensed"/>
                <a:ea typeface="Roboto Condensed"/>
                <a:cs typeface="Roboto Condensed"/>
                <a:sym typeface="Roboto Condensed"/>
              </a:rPr>
              <a:t>StartDate?</a:t>
            </a:r>
            <a:endParaRPr sz="17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bake a cake</a:t>
            </a:r>
            <a:endParaRPr/>
          </a:p>
        </p:txBody>
      </p:sp>
      <p:sp>
        <p:nvSpPr>
          <p:cNvPr id="67" name="Google Shape;67;p13"/>
          <p:cNvSpPr txBox="1">
            <a:spLocks noGrp="1"/>
          </p:cNvSpPr>
          <p:nvPr>
            <p:ph type="body" idx="1"/>
          </p:nvPr>
        </p:nvSpPr>
        <p:spPr>
          <a:xfrm>
            <a:off x="457200" y="1081200"/>
            <a:ext cx="8229600" cy="7449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What objects are involved?</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4"/>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Weak Entity Types</a:t>
            </a:r>
            <a:endParaRPr/>
          </a:p>
        </p:txBody>
      </p:sp>
      <p:sp>
        <p:nvSpPr>
          <p:cNvPr id="529" name="Google Shape;529;p64"/>
          <p:cNvSpPr txBox="1"/>
          <p:nvPr/>
        </p:nvSpPr>
        <p:spPr>
          <a:xfrm>
            <a:off x="976575" y="1873250"/>
            <a:ext cx="3413400" cy="4557000"/>
          </a:xfrm>
          <a:prstGeom prst="rect">
            <a:avLst/>
          </a:prstGeom>
          <a:solidFill>
            <a:srgbClr val="F3F3F3"/>
          </a:solidFill>
          <a:ln>
            <a:noFill/>
          </a:ln>
        </p:spPr>
        <p:txBody>
          <a:bodyPr spcFirstLastPara="1" wrap="square" lIns="91425" tIns="91425" rIns="91425" bIns="91425" anchor="t" anchorCtr="0">
            <a:noAutofit/>
          </a:bodyPr>
          <a:lstStyle/>
          <a:p>
            <a:pPr marL="457200" marR="0" lvl="0" indent="-330200" algn="l" rtl="0">
              <a:lnSpc>
                <a:spcPct val="100000"/>
              </a:lnSpc>
              <a:spcBef>
                <a:spcPts val="60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Entity types that do not have key attributes of their own.</a:t>
            </a:r>
            <a:endParaRPr sz="16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1600">
              <a:solidFill>
                <a:schemeClr val="dk1"/>
              </a:solidFill>
              <a:latin typeface="Roboto Condensed"/>
              <a:ea typeface="Roboto Condensed"/>
              <a:cs typeface="Roboto Condensed"/>
              <a:sym typeface="Roboto Condensed"/>
            </a:endParaRPr>
          </a:p>
          <a:p>
            <a:pPr marL="457200" marR="0" lvl="0" indent="-330200" algn="l" rtl="0">
              <a:lnSpc>
                <a:spcPct val="100000"/>
              </a:lnSpc>
              <a:spcBef>
                <a:spcPts val="60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A weak entity type always has a total participation constraint (existence dependency) with respect to its identifying relationship because a weak entity cannot be identified without an owner entity.</a:t>
            </a:r>
            <a:endParaRPr sz="16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1600">
              <a:solidFill>
                <a:schemeClr val="dk1"/>
              </a:solidFill>
              <a:latin typeface="Roboto Condensed"/>
              <a:ea typeface="Roboto Condensed"/>
              <a:cs typeface="Roboto Condensed"/>
              <a:sym typeface="Roboto Condensed"/>
            </a:endParaRPr>
          </a:p>
          <a:p>
            <a:pPr marL="457200" marR="0" lvl="0" indent="-330200" algn="l" rtl="0">
              <a:lnSpc>
                <a:spcPct val="100000"/>
              </a:lnSpc>
              <a:spcBef>
                <a:spcPts val="60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Both a weak entity type and its identifying relationship are distinguished by surrounding their boxes and diamonds with double lines.</a:t>
            </a:r>
            <a:endParaRPr sz="16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16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1800">
              <a:solidFill>
                <a:schemeClr val="dk1"/>
              </a:solidFill>
              <a:latin typeface="Roboto Condensed"/>
              <a:ea typeface="Roboto Condensed"/>
              <a:cs typeface="Roboto Condensed"/>
              <a:sym typeface="Roboto Condensed"/>
            </a:endParaRPr>
          </a:p>
        </p:txBody>
      </p:sp>
      <p:sp>
        <p:nvSpPr>
          <p:cNvPr id="530" name="Google Shape;530;p64"/>
          <p:cNvSpPr txBox="1"/>
          <p:nvPr/>
        </p:nvSpPr>
        <p:spPr>
          <a:xfrm>
            <a:off x="976575" y="126595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DEFINITION</a:t>
            </a:r>
            <a:endParaRPr b="1">
              <a:solidFill>
                <a:srgbClr val="FFFFFF"/>
              </a:solidFill>
              <a:latin typeface="Roboto Condensed"/>
              <a:ea typeface="Roboto Condensed"/>
              <a:cs typeface="Roboto Condensed"/>
              <a:sym typeface="Roboto Condensed"/>
            </a:endParaRPr>
          </a:p>
        </p:txBody>
      </p:sp>
      <p:sp>
        <p:nvSpPr>
          <p:cNvPr id="531" name="Google Shape;531;p64"/>
          <p:cNvSpPr txBox="1"/>
          <p:nvPr/>
        </p:nvSpPr>
        <p:spPr>
          <a:xfrm>
            <a:off x="4799475" y="1873244"/>
            <a:ext cx="3413400" cy="45570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8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1800">
              <a:solidFill>
                <a:schemeClr val="dk1"/>
              </a:solidFill>
              <a:latin typeface="Roboto Condensed"/>
              <a:ea typeface="Roboto Condensed"/>
              <a:cs typeface="Roboto Condensed"/>
              <a:sym typeface="Roboto Condensed"/>
            </a:endParaRPr>
          </a:p>
        </p:txBody>
      </p:sp>
      <p:sp>
        <p:nvSpPr>
          <p:cNvPr id="532" name="Google Shape;532;p64"/>
          <p:cNvSpPr txBox="1"/>
          <p:nvPr/>
        </p:nvSpPr>
        <p:spPr>
          <a:xfrm>
            <a:off x="4799475" y="126595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SYMBOL</a:t>
            </a:r>
            <a:endParaRPr b="1">
              <a:solidFill>
                <a:srgbClr val="FFFFFF"/>
              </a:solidFill>
              <a:latin typeface="Roboto Condensed"/>
              <a:ea typeface="Roboto Condensed"/>
              <a:cs typeface="Roboto Condensed"/>
              <a:sym typeface="Roboto Condensed"/>
            </a:endParaRPr>
          </a:p>
        </p:txBody>
      </p:sp>
      <p:pic>
        <p:nvPicPr>
          <p:cNvPr id="533" name="Google Shape;533;p64"/>
          <p:cNvPicPr preferRelativeResize="0"/>
          <p:nvPr/>
        </p:nvPicPr>
        <p:blipFill>
          <a:blip r:embed="rId3">
            <a:alphaModFix/>
          </a:blip>
          <a:stretch>
            <a:fillRect/>
          </a:stretch>
        </p:blipFill>
        <p:spPr>
          <a:xfrm>
            <a:off x="5451850" y="3506288"/>
            <a:ext cx="2108675" cy="12909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65"/>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Weak Entity Types</a:t>
            </a:r>
            <a:endParaRPr/>
          </a:p>
        </p:txBody>
      </p:sp>
      <p:sp>
        <p:nvSpPr>
          <p:cNvPr id="539" name="Google Shape;539;p65"/>
          <p:cNvSpPr txBox="1"/>
          <p:nvPr/>
        </p:nvSpPr>
        <p:spPr>
          <a:xfrm>
            <a:off x="976575" y="1873250"/>
            <a:ext cx="3413400" cy="4557000"/>
          </a:xfrm>
          <a:prstGeom prst="rect">
            <a:avLst/>
          </a:prstGeom>
          <a:solidFill>
            <a:srgbClr val="F3F3F3"/>
          </a:solidFill>
          <a:ln>
            <a:noFill/>
          </a:ln>
        </p:spPr>
        <p:txBody>
          <a:bodyPr spcFirstLastPara="1" wrap="square" lIns="91425" tIns="91425" rIns="91425" bIns="91425" anchor="t" anchorCtr="0">
            <a:noAutofit/>
          </a:bodyPr>
          <a:lstStyle/>
          <a:p>
            <a:pPr marL="457200" marR="0" lvl="0" indent="-330200" algn="l" rtl="0">
              <a:lnSpc>
                <a:spcPct val="100000"/>
              </a:lnSpc>
              <a:spcBef>
                <a:spcPts val="60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Entity types that do not have key attributes of their own.</a:t>
            </a:r>
            <a:endParaRPr sz="16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1600">
              <a:solidFill>
                <a:schemeClr val="dk1"/>
              </a:solidFill>
              <a:latin typeface="Roboto Condensed"/>
              <a:ea typeface="Roboto Condensed"/>
              <a:cs typeface="Roboto Condensed"/>
              <a:sym typeface="Roboto Condensed"/>
            </a:endParaRPr>
          </a:p>
          <a:p>
            <a:pPr marL="457200" marR="0" lvl="0" indent="-330200" algn="l" rtl="0">
              <a:lnSpc>
                <a:spcPct val="100000"/>
              </a:lnSpc>
              <a:spcBef>
                <a:spcPts val="60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A weak entity type always has a total participation constraint (existence dependency) with respect to its identifying relationship because a weak entity cannot be identified without an owner entity.</a:t>
            </a:r>
            <a:endParaRPr sz="16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1600">
              <a:solidFill>
                <a:schemeClr val="dk1"/>
              </a:solidFill>
              <a:latin typeface="Roboto Condensed"/>
              <a:ea typeface="Roboto Condensed"/>
              <a:cs typeface="Roboto Condensed"/>
              <a:sym typeface="Roboto Condensed"/>
            </a:endParaRPr>
          </a:p>
          <a:p>
            <a:pPr marL="457200" marR="0" lvl="0" indent="-330200" algn="l" rtl="0">
              <a:lnSpc>
                <a:spcPct val="100000"/>
              </a:lnSpc>
              <a:spcBef>
                <a:spcPts val="60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Both a weak entity type and its identifying relationship are distinguished by surrounding their boxes and diamonds with double lines.</a:t>
            </a:r>
            <a:endParaRPr sz="16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16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1800">
              <a:solidFill>
                <a:schemeClr val="dk1"/>
              </a:solidFill>
              <a:latin typeface="Roboto Condensed"/>
              <a:ea typeface="Roboto Condensed"/>
              <a:cs typeface="Roboto Condensed"/>
              <a:sym typeface="Roboto Condensed"/>
            </a:endParaRPr>
          </a:p>
        </p:txBody>
      </p:sp>
      <p:sp>
        <p:nvSpPr>
          <p:cNvPr id="540" name="Google Shape;540;p65"/>
          <p:cNvSpPr txBox="1"/>
          <p:nvPr/>
        </p:nvSpPr>
        <p:spPr>
          <a:xfrm>
            <a:off x="976575" y="126595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DEFINITION</a:t>
            </a:r>
            <a:endParaRPr b="1">
              <a:solidFill>
                <a:srgbClr val="FFFFFF"/>
              </a:solidFill>
              <a:latin typeface="Roboto Condensed"/>
              <a:ea typeface="Roboto Condensed"/>
              <a:cs typeface="Roboto Condensed"/>
              <a:sym typeface="Roboto Condensed"/>
            </a:endParaRPr>
          </a:p>
        </p:txBody>
      </p:sp>
      <p:sp>
        <p:nvSpPr>
          <p:cNvPr id="541" name="Google Shape;541;p65"/>
          <p:cNvSpPr txBox="1"/>
          <p:nvPr/>
        </p:nvSpPr>
        <p:spPr>
          <a:xfrm>
            <a:off x="4799475" y="1873244"/>
            <a:ext cx="3413400" cy="45570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8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1800">
              <a:solidFill>
                <a:schemeClr val="dk1"/>
              </a:solidFill>
              <a:latin typeface="Roboto Condensed"/>
              <a:ea typeface="Roboto Condensed"/>
              <a:cs typeface="Roboto Condensed"/>
              <a:sym typeface="Roboto Condensed"/>
            </a:endParaRPr>
          </a:p>
        </p:txBody>
      </p:sp>
      <p:sp>
        <p:nvSpPr>
          <p:cNvPr id="542" name="Google Shape;542;p65"/>
          <p:cNvSpPr txBox="1"/>
          <p:nvPr/>
        </p:nvSpPr>
        <p:spPr>
          <a:xfrm>
            <a:off x="4799475" y="126595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SYMBOL</a:t>
            </a:r>
            <a:endParaRPr b="1">
              <a:solidFill>
                <a:srgbClr val="FFFFFF"/>
              </a:solidFill>
              <a:latin typeface="Roboto Condensed"/>
              <a:ea typeface="Roboto Condensed"/>
              <a:cs typeface="Roboto Condensed"/>
              <a:sym typeface="Roboto Condensed"/>
            </a:endParaRPr>
          </a:p>
        </p:txBody>
      </p:sp>
      <p:pic>
        <p:nvPicPr>
          <p:cNvPr id="543" name="Google Shape;543;p65"/>
          <p:cNvPicPr preferRelativeResize="0"/>
          <p:nvPr/>
        </p:nvPicPr>
        <p:blipFill>
          <a:blip r:embed="rId3">
            <a:alphaModFix/>
          </a:blip>
          <a:stretch>
            <a:fillRect/>
          </a:stretch>
        </p:blipFill>
        <p:spPr>
          <a:xfrm>
            <a:off x="5451850" y="3506288"/>
            <a:ext cx="2108675" cy="1290925"/>
          </a:xfrm>
          <a:prstGeom prst="rect">
            <a:avLst/>
          </a:prstGeom>
          <a:noFill/>
          <a:ln>
            <a:noFill/>
          </a:ln>
        </p:spPr>
      </p:pic>
      <p:sp>
        <p:nvSpPr>
          <p:cNvPr id="544" name="Google Shape;544;p65"/>
          <p:cNvSpPr/>
          <p:nvPr/>
        </p:nvSpPr>
        <p:spPr>
          <a:xfrm>
            <a:off x="5603325" y="75250"/>
            <a:ext cx="2830800" cy="1094700"/>
          </a:xfrm>
          <a:prstGeom prst="wedgeRoundRectCallout">
            <a:avLst>
              <a:gd name="adj1" fmla="val -98856"/>
              <a:gd name="adj2" fmla="val 126770"/>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Roboto Condensed"/>
                <a:ea typeface="Roboto Condensed"/>
                <a:cs typeface="Roboto Condensed"/>
                <a:sym typeface="Roboto Condensed"/>
              </a:rPr>
              <a:t>Weak entity types can sometimes be represented as complex (composite, multivalued) attributes.</a:t>
            </a:r>
            <a:endParaRPr sz="17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6"/>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Proper Naming of Schema Constructs</a:t>
            </a:r>
            <a:endParaRPr/>
          </a:p>
        </p:txBody>
      </p:sp>
      <p:sp>
        <p:nvSpPr>
          <p:cNvPr id="550" name="Google Shape;550;p66"/>
          <p:cNvSpPr txBox="1">
            <a:spLocks noGrp="1"/>
          </p:cNvSpPr>
          <p:nvPr>
            <p:ph type="body" idx="1"/>
          </p:nvPr>
        </p:nvSpPr>
        <p:spPr>
          <a:xfrm>
            <a:off x="457200" y="1081200"/>
            <a:ext cx="7977000" cy="50730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en"/>
              <a:t>We choose to use singular names for entity types, rather than plural ones, because the entity type name applies to each individual entity belonging to that entity type.</a:t>
            </a:r>
            <a:endParaRPr/>
          </a:p>
          <a:p>
            <a:pPr marL="457200" lvl="0" indent="0" algn="l" rtl="0">
              <a:lnSpc>
                <a:spcPct val="115000"/>
              </a:lnSpc>
              <a:spcBef>
                <a:spcPts val="0"/>
              </a:spcBef>
              <a:spcAft>
                <a:spcPts val="0"/>
              </a:spcAft>
              <a:buNone/>
            </a:pPr>
            <a:endParaRPr/>
          </a:p>
          <a:p>
            <a:pPr marL="457200" lvl="0" indent="-381000" algn="l" rtl="0">
              <a:lnSpc>
                <a:spcPct val="115000"/>
              </a:lnSpc>
              <a:spcBef>
                <a:spcPts val="0"/>
              </a:spcBef>
              <a:spcAft>
                <a:spcPts val="0"/>
              </a:spcAft>
              <a:buSzPts val="2400"/>
              <a:buChar char="➔"/>
            </a:pPr>
            <a:r>
              <a:rPr lang="en"/>
              <a:t>In our ER diagrams, we will use the convention that entity type and relationship type names are uppercase letters, attribute names have their initial letter capitalized.</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7"/>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Proper Naming of Schema Constructs</a:t>
            </a:r>
            <a:endParaRPr/>
          </a:p>
        </p:txBody>
      </p:sp>
      <p:sp>
        <p:nvSpPr>
          <p:cNvPr id="556" name="Google Shape;556;p67"/>
          <p:cNvSpPr txBox="1">
            <a:spLocks noGrp="1"/>
          </p:cNvSpPr>
          <p:nvPr>
            <p:ph type="body" idx="1"/>
          </p:nvPr>
        </p:nvSpPr>
        <p:spPr>
          <a:xfrm>
            <a:off x="457200" y="1081200"/>
            <a:ext cx="7977000" cy="50730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en"/>
              <a:t>As a general practice, given a narrative description of the database requirements:</a:t>
            </a:r>
            <a:endParaRPr/>
          </a:p>
          <a:p>
            <a:pPr marL="457200" lvl="0" indent="0" algn="l" rtl="0">
              <a:lnSpc>
                <a:spcPct val="115000"/>
              </a:lnSpc>
              <a:spcBef>
                <a:spcPts val="0"/>
              </a:spcBef>
              <a:spcAft>
                <a:spcPts val="0"/>
              </a:spcAft>
              <a:buNone/>
            </a:pPr>
            <a:endParaRPr/>
          </a:p>
          <a:p>
            <a:pPr marL="914400" lvl="1" indent="-381000" algn="l" rtl="0">
              <a:lnSpc>
                <a:spcPct val="115000"/>
              </a:lnSpc>
              <a:spcBef>
                <a:spcPts val="0"/>
              </a:spcBef>
              <a:spcAft>
                <a:spcPts val="0"/>
              </a:spcAft>
              <a:buSzPts val="2400"/>
              <a:buChar char="◆"/>
            </a:pPr>
            <a:r>
              <a:rPr lang="en"/>
              <a:t>The nouns appearing in the narrative tend to give rise to entity type names.</a:t>
            </a:r>
            <a:endParaRPr/>
          </a:p>
          <a:p>
            <a:pPr marL="0" lvl="0" indent="0" algn="l" rtl="0">
              <a:lnSpc>
                <a:spcPct val="115000"/>
              </a:lnSpc>
              <a:spcBef>
                <a:spcPts val="0"/>
              </a:spcBef>
              <a:spcAft>
                <a:spcPts val="0"/>
              </a:spcAft>
              <a:buNone/>
            </a:pPr>
            <a:endParaRPr/>
          </a:p>
          <a:p>
            <a:pPr marL="914400" lvl="1" indent="-381000" algn="l" rtl="0">
              <a:lnSpc>
                <a:spcPct val="115000"/>
              </a:lnSpc>
              <a:spcBef>
                <a:spcPts val="0"/>
              </a:spcBef>
              <a:spcAft>
                <a:spcPts val="0"/>
              </a:spcAft>
              <a:buSzPts val="2400"/>
              <a:buChar char="◆"/>
            </a:pPr>
            <a:r>
              <a:rPr lang="en"/>
              <a:t>The verbs tend to indicate names of relationship types.</a:t>
            </a:r>
            <a:endParaRPr/>
          </a:p>
          <a:p>
            <a:pPr marL="0" lvl="0" indent="0" algn="l" rtl="0">
              <a:lnSpc>
                <a:spcPct val="115000"/>
              </a:lnSpc>
              <a:spcBef>
                <a:spcPts val="0"/>
              </a:spcBef>
              <a:spcAft>
                <a:spcPts val="0"/>
              </a:spcAft>
              <a:buNone/>
            </a:pPr>
            <a:endParaRPr/>
          </a:p>
          <a:p>
            <a:pPr marL="914400" lvl="1" indent="-381000" algn="l" rtl="0">
              <a:lnSpc>
                <a:spcPct val="115000"/>
              </a:lnSpc>
              <a:spcBef>
                <a:spcPts val="0"/>
              </a:spcBef>
              <a:spcAft>
                <a:spcPts val="0"/>
              </a:spcAft>
              <a:buSzPts val="2400"/>
              <a:buChar char="◆"/>
            </a:pPr>
            <a:r>
              <a:rPr lang="en"/>
              <a:t>Attribute names generally arise from additional nouns that describe the nouns corresponding to entity types.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Respuesta a </a:t>
            </a:r>
            <a:r>
              <a:rPr lang="en"/>
              <a:t>pregunta</a:t>
            </a:r>
            <a:r>
              <a:rPr lang="en" dirty="0"/>
              <a:t> </a:t>
            </a:r>
            <a:r>
              <a:rPr lang="en" dirty="0" err="1"/>
              <a:t>inicial</a:t>
            </a:r>
            <a:endParaRPr dirty="0"/>
          </a:p>
        </p:txBody>
      </p:sp>
      <p:sp>
        <p:nvSpPr>
          <p:cNvPr id="43" name="Google Shape;43;p9"/>
          <p:cNvSpPr txBox="1">
            <a:spLocks noGrp="1"/>
          </p:cNvSpPr>
          <p:nvPr>
            <p:ph type="body" idx="1"/>
          </p:nvPr>
        </p:nvSpPr>
        <p:spPr>
          <a:xfrm>
            <a:off x="457200" y="1081200"/>
            <a:ext cx="8229600" cy="5404200"/>
          </a:xfrm>
          <a:prstGeom prst="rect">
            <a:avLst/>
          </a:prstGeom>
        </p:spPr>
        <p:txBody>
          <a:bodyPr spcFirstLastPara="1" wrap="square" lIns="91425" tIns="91425" rIns="91425" bIns="91425" anchor="ctr" anchorCtr="0">
            <a:noAutofit/>
          </a:bodyPr>
          <a:lstStyle/>
          <a:p>
            <a:pPr marL="88900" indent="0" algn="ctr">
              <a:buSzPts val="2200"/>
              <a:buNone/>
            </a:pPr>
            <a:r>
              <a:rPr lang="en-US" sz="4400" dirty="0" err="1"/>
              <a:t>Aparte</a:t>
            </a:r>
            <a:r>
              <a:rPr lang="en-US" sz="4400" dirty="0"/>
              <a:t> de las </a:t>
            </a:r>
            <a:r>
              <a:rPr lang="en-US" sz="4400" dirty="0" err="1"/>
              <a:t>huellas</a:t>
            </a:r>
            <a:r>
              <a:rPr lang="en-US" sz="4400" dirty="0"/>
              <a:t> </a:t>
            </a:r>
            <a:r>
              <a:rPr lang="en-US" sz="4400" dirty="0" err="1"/>
              <a:t>dactilares</a:t>
            </a:r>
            <a:r>
              <a:rPr lang="en-US" sz="4400" dirty="0"/>
              <a:t>, el aroma y la </a:t>
            </a:r>
            <a:r>
              <a:rPr lang="en-US" sz="4400" dirty="0" err="1"/>
              <a:t>lengua</a:t>
            </a:r>
            <a:r>
              <a:rPr lang="en-US" sz="4400" dirty="0"/>
              <a:t> de </a:t>
            </a:r>
            <a:r>
              <a:rPr lang="en-US" sz="4400" dirty="0" err="1"/>
              <a:t>cada</a:t>
            </a:r>
            <a:r>
              <a:rPr lang="en-US" sz="4400" dirty="0"/>
              <a:t> persona </a:t>
            </a:r>
            <a:r>
              <a:rPr lang="en-US" sz="4400" dirty="0" err="1"/>
              <a:t>también</a:t>
            </a:r>
            <a:r>
              <a:rPr lang="en-US" sz="4400" dirty="0"/>
              <a:t> es una </a:t>
            </a:r>
            <a:r>
              <a:rPr lang="en-US" sz="4400" dirty="0" err="1"/>
              <a:t>marca</a:t>
            </a:r>
            <a:r>
              <a:rPr lang="en-US" sz="4400" dirty="0"/>
              <a:t> de </a:t>
            </a:r>
            <a:r>
              <a:rPr lang="en-US" sz="4400" dirty="0" err="1"/>
              <a:t>identidad</a:t>
            </a:r>
            <a:r>
              <a:rPr lang="en-US" sz="4400" dirty="0"/>
              <a:t>, de </a:t>
            </a:r>
            <a:r>
              <a:rPr lang="en-US" sz="4400" dirty="0" err="1"/>
              <a:t>hecho</a:t>
            </a:r>
            <a:r>
              <a:rPr lang="en-US" sz="4400" dirty="0"/>
              <a:t> </a:t>
            </a:r>
            <a:r>
              <a:rPr lang="en-US" sz="4400" dirty="0" err="1"/>
              <a:t>este</a:t>
            </a:r>
            <a:r>
              <a:rPr lang="en-US" sz="4400" dirty="0"/>
              <a:t> ultimo </a:t>
            </a:r>
            <a:r>
              <a:rPr lang="en-US" sz="4400" dirty="0" err="1"/>
              <a:t>tiene</a:t>
            </a:r>
            <a:r>
              <a:rPr lang="en-US" sz="4400" dirty="0"/>
              <a:t> </a:t>
            </a:r>
            <a:r>
              <a:rPr lang="en-US" sz="4400" dirty="0" err="1"/>
              <a:t>huellas</a:t>
            </a:r>
            <a:r>
              <a:rPr lang="en-US" sz="4400" dirty="0"/>
              <a:t> </a:t>
            </a:r>
            <a:r>
              <a:rPr lang="en-US" sz="4400" dirty="0" err="1"/>
              <a:t>únicas</a:t>
            </a:r>
            <a:r>
              <a:rPr lang="en-US" sz="4400" dirty="0"/>
              <a:t> e </a:t>
            </a:r>
            <a:r>
              <a:rPr lang="en-US" sz="4400" dirty="0" err="1"/>
              <a:t>irrepetibles</a:t>
            </a:r>
            <a:endParaRPr sz="4400" dirty="0"/>
          </a:p>
        </p:txBody>
      </p:sp>
    </p:spTree>
    <p:extLst>
      <p:ext uri="{BB962C8B-B14F-4D97-AF65-F5344CB8AC3E}">
        <p14:creationId xmlns:p14="http://schemas.microsoft.com/office/powerpoint/2010/main" val="16260640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68"/>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Study Case</a:t>
            </a:r>
            <a:endParaRPr/>
          </a:p>
        </p:txBody>
      </p:sp>
      <p:sp>
        <p:nvSpPr>
          <p:cNvPr id="562" name="Google Shape;562;p68"/>
          <p:cNvSpPr txBox="1">
            <a:spLocks noGrp="1"/>
          </p:cNvSpPr>
          <p:nvPr>
            <p:ph type="body" idx="1"/>
          </p:nvPr>
        </p:nvSpPr>
        <p:spPr>
          <a:xfrm>
            <a:off x="457200" y="1081200"/>
            <a:ext cx="7977000" cy="5418000"/>
          </a:xfrm>
          <a:prstGeom prst="rect">
            <a:avLst/>
          </a:prstGeom>
        </p:spPr>
        <p:txBody>
          <a:bodyPr spcFirstLastPara="1" wrap="square" lIns="91425" tIns="91425" rIns="91425" bIns="91425" anchor="t" anchorCtr="0">
            <a:noAutofit/>
          </a:bodyPr>
          <a:lstStyle/>
          <a:p>
            <a:pPr marL="457200" lvl="0" indent="-349250" algn="l" rtl="0">
              <a:lnSpc>
                <a:spcPct val="115000"/>
              </a:lnSpc>
              <a:spcBef>
                <a:spcPts val="600"/>
              </a:spcBef>
              <a:spcAft>
                <a:spcPts val="0"/>
              </a:spcAft>
              <a:buSzPts val="1900"/>
              <a:buChar char="➔"/>
            </a:pPr>
            <a:r>
              <a:rPr lang="en" sz="1900"/>
              <a:t>The company is organized into departments. Each department has a unique name, a unique number, and a particular employee who manages the department. We keep track of the start date when that employee began managing the department. A department may have several locations.</a:t>
            </a:r>
            <a:endParaRPr sz="1900"/>
          </a:p>
          <a:p>
            <a:pPr marL="457200" lvl="0" indent="-349250" algn="l" rtl="0">
              <a:lnSpc>
                <a:spcPct val="115000"/>
              </a:lnSpc>
              <a:spcBef>
                <a:spcPts val="0"/>
              </a:spcBef>
              <a:spcAft>
                <a:spcPts val="0"/>
              </a:spcAft>
              <a:buSzPts val="1900"/>
              <a:buChar char="➔"/>
            </a:pPr>
            <a:r>
              <a:rPr lang="en" sz="1900"/>
              <a:t>A department controls a number of projects, each of which has a unique name, a unique number, and a single location.</a:t>
            </a:r>
            <a:endParaRPr sz="1900"/>
          </a:p>
          <a:p>
            <a:pPr marL="457200" lvl="0" indent="-349250" algn="l" rtl="0">
              <a:lnSpc>
                <a:spcPct val="115000"/>
              </a:lnSpc>
              <a:spcBef>
                <a:spcPts val="0"/>
              </a:spcBef>
              <a:spcAft>
                <a:spcPts val="0"/>
              </a:spcAft>
              <a:buSzPts val="1900"/>
              <a:buChar char="➔"/>
            </a:pPr>
            <a:r>
              <a:rPr lang="en" sz="1900"/>
              <a:t>We store each employee’s name, Social Security number,2 address, salary, sex(gender), and birth date. An employee is assigned to one department, but may work on several projects, which are not necessarily controlled by the same department. We keep track of the current number of hours per week that an employee works on each project. We also keep track of the direct supervisor of each employee (who is another employee).</a:t>
            </a:r>
            <a:endParaRPr sz="1900"/>
          </a:p>
          <a:p>
            <a:pPr marL="457200" lvl="0" indent="-349250" algn="l" rtl="0">
              <a:lnSpc>
                <a:spcPct val="115000"/>
              </a:lnSpc>
              <a:spcBef>
                <a:spcPts val="0"/>
              </a:spcBef>
              <a:spcAft>
                <a:spcPts val="0"/>
              </a:spcAft>
              <a:buSzPts val="1900"/>
              <a:buChar char="➔"/>
            </a:pPr>
            <a:r>
              <a:rPr lang="en" sz="1900"/>
              <a:t>We want to keep track of the dependents of each employee for insurance purposes. We keep each dependent’s first name, sex, birth date, and relationship to the employee.</a:t>
            </a:r>
            <a:endParaRPr sz="1900"/>
          </a:p>
        </p:txBody>
      </p:sp>
    </p:spTree>
    <p:extLst>
      <p:ext uri="{BB962C8B-B14F-4D97-AF65-F5344CB8AC3E}">
        <p14:creationId xmlns:p14="http://schemas.microsoft.com/office/powerpoint/2010/main" val="6033038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69"/>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Study Case</a:t>
            </a:r>
            <a:endParaRPr/>
          </a:p>
        </p:txBody>
      </p:sp>
      <p:pic>
        <p:nvPicPr>
          <p:cNvPr id="568" name="Google Shape;568;p69"/>
          <p:cNvPicPr preferRelativeResize="0"/>
          <p:nvPr/>
        </p:nvPicPr>
        <p:blipFill>
          <a:blip r:embed="rId3">
            <a:alphaModFix/>
          </a:blip>
          <a:stretch>
            <a:fillRect/>
          </a:stretch>
        </p:blipFill>
        <p:spPr>
          <a:xfrm>
            <a:off x="1481138" y="1079625"/>
            <a:ext cx="6181725" cy="5522175"/>
          </a:xfrm>
          <a:prstGeom prst="rect">
            <a:avLst/>
          </a:prstGeom>
          <a:noFill/>
          <a:ln>
            <a:noFill/>
          </a:ln>
        </p:spPr>
      </p:pic>
    </p:spTree>
    <p:extLst>
      <p:ext uri="{BB962C8B-B14F-4D97-AF65-F5344CB8AC3E}">
        <p14:creationId xmlns:p14="http://schemas.microsoft.com/office/powerpoint/2010/main" val="24045325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70"/>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Study Case (Taller #1)</a:t>
            </a:r>
            <a:endParaRPr/>
          </a:p>
        </p:txBody>
      </p:sp>
      <p:sp>
        <p:nvSpPr>
          <p:cNvPr id="574" name="Google Shape;574;p70"/>
          <p:cNvSpPr txBox="1">
            <a:spLocks noGrp="1"/>
          </p:cNvSpPr>
          <p:nvPr>
            <p:ph type="body" idx="1"/>
          </p:nvPr>
        </p:nvSpPr>
        <p:spPr>
          <a:xfrm>
            <a:off x="457200" y="1081200"/>
            <a:ext cx="7977000" cy="5418000"/>
          </a:xfrm>
          <a:prstGeom prst="rect">
            <a:avLst/>
          </a:prstGeom>
        </p:spPr>
        <p:txBody>
          <a:bodyPr spcFirstLastPara="1" wrap="square" lIns="91425" tIns="91425" rIns="91425" bIns="91425" anchor="t" anchorCtr="0">
            <a:noAutofit/>
          </a:bodyPr>
          <a:lstStyle/>
          <a:p>
            <a:pPr marL="457200" lvl="0" indent="-349250" algn="l" rtl="0">
              <a:lnSpc>
                <a:spcPct val="115000"/>
              </a:lnSpc>
              <a:spcBef>
                <a:spcPts val="600"/>
              </a:spcBef>
              <a:spcAft>
                <a:spcPts val="0"/>
              </a:spcAft>
              <a:buSzPts val="1900"/>
              <a:buChar char="➔"/>
            </a:pPr>
            <a:endParaRPr sz="1900"/>
          </a:p>
          <a:p>
            <a:pPr marL="0" lvl="0" indent="0" algn="l" rtl="0">
              <a:lnSpc>
                <a:spcPct val="115000"/>
              </a:lnSpc>
              <a:spcBef>
                <a:spcPts val="600"/>
              </a:spcBef>
              <a:spcAft>
                <a:spcPts val="0"/>
              </a:spcAft>
              <a:buNone/>
            </a:pPr>
            <a:endParaRPr sz="1900"/>
          </a:p>
        </p:txBody>
      </p:sp>
    </p:spTree>
    <p:extLst>
      <p:ext uri="{BB962C8B-B14F-4D97-AF65-F5344CB8AC3E}">
        <p14:creationId xmlns:p14="http://schemas.microsoft.com/office/powerpoint/2010/main" val="29528626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60"/>
        <p:cNvGrpSpPr/>
        <p:nvPr/>
      </p:nvGrpSpPr>
      <p:grpSpPr>
        <a:xfrm>
          <a:off x="0" y="0"/>
          <a:ext cx="0" cy="0"/>
          <a:chOff x="0" y="0"/>
          <a:chExt cx="0" cy="0"/>
        </a:xfrm>
      </p:grpSpPr>
      <p:sp>
        <p:nvSpPr>
          <p:cNvPr id="561" name="Google Shape;561;p68"/>
          <p:cNvSpPr txBox="1">
            <a:spLocks noGrp="1"/>
          </p:cNvSpPr>
          <p:nvPr>
            <p:ph type="ctrTitle"/>
          </p:nvPr>
        </p:nvSpPr>
        <p:spPr>
          <a:xfrm>
            <a:off x="292075" y="1154800"/>
            <a:ext cx="7543800" cy="9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3F3F3"/>
                </a:solidFill>
                <a:latin typeface="Roboto Condensed"/>
                <a:ea typeface="Roboto Condensed"/>
                <a:cs typeface="Roboto Condensed"/>
                <a:sym typeface="Roboto Condensed"/>
              </a:rPr>
              <a:t>Conceptual Model</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sp>
        <p:nvSpPr>
          <p:cNvPr id="562" name="Google Shape;562;p68"/>
          <p:cNvSpPr txBox="1">
            <a:spLocks noGrp="1"/>
          </p:cNvSpPr>
          <p:nvPr>
            <p:ph type="ctrTitle"/>
          </p:nvPr>
        </p:nvSpPr>
        <p:spPr>
          <a:xfrm>
            <a:off x="292075" y="1669600"/>
            <a:ext cx="7543800" cy="9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rgbClr val="F3F3F3"/>
                </a:solidFill>
                <a:latin typeface="Roboto Condensed"/>
                <a:ea typeface="Roboto Condensed"/>
                <a:cs typeface="Roboto Condensed"/>
                <a:sym typeface="Roboto Condensed"/>
              </a:rPr>
              <a:t>CE3101 - Databases</a:t>
            </a:r>
            <a:br>
              <a:rPr lang="en" sz="1800">
                <a:solidFill>
                  <a:srgbClr val="F3F3F3"/>
                </a:solidFill>
                <a:latin typeface="Roboto Condensed"/>
                <a:ea typeface="Roboto Condensed"/>
                <a:cs typeface="Roboto Condensed"/>
                <a:sym typeface="Roboto Condensed"/>
              </a:rPr>
            </a:br>
            <a:endParaRPr sz="1800">
              <a:solidFill>
                <a:srgbClr val="F3F3F3"/>
              </a:solidFill>
              <a:latin typeface="Roboto Condensed"/>
              <a:ea typeface="Roboto Condensed"/>
              <a:cs typeface="Roboto Condensed"/>
              <a:sym typeface="Roboto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bake a cake</a:t>
            </a:r>
            <a:endParaRPr/>
          </a:p>
        </p:txBody>
      </p:sp>
      <p:sp>
        <p:nvSpPr>
          <p:cNvPr id="73" name="Google Shape;73;p14"/>
          <p:cNvSpPr txBox="1">
            <a:spLocks noGrp="1"/>
          </p:cNvSpPr>
          <p:nvPr>
            <p:ph type="body" idx="1"/>
          </p:nvPr>
        </p:nvSpPr>
        <p:spPr>
          <a:xfrm>
            <a:off x="457200" y="1081200"/>
            <a:ext cx="8229600" cy="7449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What objects are involved?</a:t>
            </a:r>
            <a:endParaRPr/>
          </a:p>
        </p:txBody>
      </p:sp>
      <p:pic>
        <p:nvPicPr>
          <p:cNvPr id="74" name="Google Shape;74;p14"/>
          <p:cNvPicPr preferRelativeResize="0"/>
          <p:nvPr/>
        </p:nvPicPr>
        <p:blipFill>
          <a:blip r:embed="rId3">
            <a:alphaModFix/>
          </a:blip>
          <a:stretch>
            <a:fillRect/>
          </a:stretch>
        </p:blipFill>
        <p:spPr>
          <a:xfrm>
            <a:off x="204575" y="1694775"/>
            <a:ext cx="1435548" cy="19575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bake a cake</a:t>
            </a:r>
            <a:endParaRPr/>
          </a:p>
        </p:txBody>
      </p:sp>
      <p:sp>
        <p:nvSpPr>
          <p:cNvPr id="80" name="Google Shape;80;p15"/>
          <p:cNvSpPr txBox="1">
            <a:spLocks noGrp="1"/>
          </p:cNvSpPr>
          <p:nvPr>
            <p:ph type="body" idx="1"/>
          </p:nvPr>
        </p:nvSpPr>
        <p:spPr>
          <a:xfrm>
            <a:off x="457200" y="1081200"/>
            <a:ext cx="8229600" cy="7449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What objects are involved?</a:t>
            </a:r>
            <a:endParaRPr/>
          </a:p>
        </p:txBody>
      </p:sp>
      <p:pic>
        <p:nvPicPr>
          <p:cNvPr id="81" name="Google Shape;81;p15"/>
          <p:cNvPicPr preferRelativeResize="0"/>
          <p:nvPr/>
        </p:nvPicPr>
        <p:blipFill>
          <a:blip r:embed="rId3">
            <a:alphaModFix/>
          </a:blip>
          <a:stretch>
            <a:fillRect/>
          </a:stretch>
        </p:blipFill>
        <p:spPr>
          <a:xfrm>
            <a:off x="204575" y="1694775"/>
            <a:ext cx="1435548" cy="1957572"/>
          </a:xfrm>
          <a:prstGeom prst="rect">
            <a:avLst/>
          </a:prstGeom>
          <a:noFill/>
          <a:ln>
            <a:noFill/>
          </a:ln>
        </p:spPr>
      </p:pic>
      <p:pic>
        <p:nvPicPr>
          <p:cNvPr id="82" name="Google Shape;82;p15"/>
          <p:cNvPicPr preferRelativeResize="0"/>
          <p:nvPr/>
        </p:nvPicPr>
        <p:blipFill>
          <a:blip r:embed="rId4">
            <a:alphaModFix/>
          </a:blip>
          <a:stretch>
            <a:fillRect/>
          </a:stretch>
        </p:blipFill>
        <p:spPr>
          <a:xfrm>
            <a:off x="1701650" y="2167329"/>
            <a:ext cx="1435550" cy="19189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bake a cake</a:t>
            </a:r>
            <a:endParaRPr/>
          </a:p>
        </p:txBody>
      </p:sp>
      <p:sp>
        <p:nvSpPr>
          <p:cNvPr id="88" name="Google Shape;88;p16"/>
          <p:cNvSpPr txBox="1">
            <a:spLocks noGrp="1"/>
          </p:cNvSpPr>
          <p:nvPr>
            <p:ph type="body" idx="1"/>
          </p:nvPr>
        </p:nvSpPr>
        <p:spPr>
          <a:xfrm>
            <a:off x="457200" y="1081200"/>
            <a:ext cx="8229600" cy="7449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What objects are involved?</a:t>
            </a:r>
            <a:endParaRPr/>
          </a:p>
        </p:txBody>
      </p:sp>
      <p:pic>
        <p:nvPicPr>
          <p:cNvPr id="89" name="Google Shape;89;p16"/>
          <p:cNvPicPr preferRelativeResize="0"/>
          <p:nvPr/>
        </p:nvPicPr>
        <p:blipFill>
          <a:blip r:embed="rId3">
            <a:alphaModFix/>
          </a:blip>
          <a:stretch>
            <a:fillRect/>
          </a:stretch>
        </p:blipFill>
        <p:spPr>
          <a:xfrm>
            <a:off x="204575" y="1694775"/>
            <a:ext cx="1435548" cy="1957572"/>
          </a:xfrm>
          <a:prstGeom prst="rect">
            <a:avLst/>
          </a:prstGeom>
          <a:noFill/>
          <a:ln>
            <a:noFill/>
          </a:ln>
        </p:spPr>
      </p:pic>
      <p:pic>
        <p:nvPicPr>
          <p:cNvPr id="90" name="Google Shape;90;p16"/>
          <p:cNvPicPr preferRelativeResize="0"/>
          <p:nvPr/>
        </p:nvPicPr>
        <p:blipFill>
          <a:blip r:embed="rId4">
            <a:alphaModFix/>
          </a:blip>
          <a:stretch>
            <a:fillRect/>
          </a:stretch>
        </p:blipFill>
        <p:spPr>
          <a:xfrm>
            <a:off x="1701650" y="2167329"/>
            <a:ext cx="1435550" cy="1918995"/>
          </a:xfrm>
          <a:prstGeom prst="rect">
            <a:avLst/>
          </a:prstGeom>
          <a:noFill/>
          <a:ln>
            <a:noFill/>
          </a:ln>
        </p:spPr>
      </p:pic>
      <p:pic>
        <p:nvPicPr>
          <p:cNvPr id="91" name="Google Shape;91;p16"/>
          <p:cNvPicPr preferRelativeResize="0"/>
          <p:nvPr/>
        </p:nvPicPr>
        <p:blipFill>
          <a:blip r:embed="rId5">
            <a:alphaModFix/>
          </a:blip>
          <a:stretch>
            <a:fillRect/>
          </a:stretch>
        </p:blipFill>
        <p:spPr>
          <a:xfrm>
            <a:off x="3198713" y="3100975"/>
            <a:ext cx="1955749" cy="12875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2543</Words>
  <Application>Microsoft Macintosh PowerPoint</Application>
  <PresentationFormat>On-screen Show (4:3)</PresentationFormat>
  <Paragraphs>281</Paragraphs>
  <Slides>68</Slides>
  <Notes>68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Roboto Condensed</vt:lpstr>
      <vt:lpstr>Courier New</vt:lpstr>
      <vt:lpstr>Droid Sans</vt:lpstr>
      <vt:lpstr>Roboto Condensed Light</vt:lpstr>
      <vt:lpstr>Simple Light</vt:lpstr>
      <vt:lpstr>Conceptual Model </vt:lpstr>
      <vt:lpstr>Disclaimer / Descargo de Responsabilidad</vt:lpstr>
      <vt:lpstr>Database Design Process</vt:lpstr>
      <vt:lpstr>Think about a car...</vt:lpstr>
      <vt:lpstr>PowerPoint Presentation</vt:lpstr>
      <vt:lpstr>Let’s bake a cake</vt:lpstr>
      <vt:lpstr>Let’s bake a cake</vt:lpstr>
      <vt:lpstr>Let’s bake a cake</vt:lpstr>
      <vt:lpstr>Let’s bake a cake</vt:lpstr>
      <vt:lpstr>Let’s bake a cake</vt:lpstr>
      <vt:lpstr>Let’s bake a cake</vt:lpstr>
      <vt:lpstr>Now define the relationship between the objects</vt:lpstr>
      <vt:lpstr>We have to define the attributes of each one</vt:lpstr>
      <vt:lpstr>We have to define the attributes of each one</vt:lpstr>
      <vt:lpstr>Ejercicio Modelado del Contexto de un Problema</vt:lpstr>
      <vt:lpstr>Entities and Attributes</vt:lpstr>
      <vt:lpstr>Entities and Attributes</vt:lpstr>
      <vt:lpstr>Entities and Attributes</vt:lpstr>
      <vt:lpstr>Entities and Attributes</vt:lpstr>
      <vt:lpstr>Entities and Attributes</vt:lpstr>
      <vt:lpstr>Entities and Attributes</vt:lpstr>
      <vt:lpstr>Entities and Attributes</vt:lpstr>
      <vt:lpstr>Attributes</vt:lpstr>
      <vt:lpstr>Attributes</vt:lpstr>
      <vt:lpstr>Attributes</vt:lpstr>
      <vt:lpstr>Attributes</vt:lpstr>
      <vt:lpstr>Attributes</vt:lpstr>
      <vt:lpstr>Attributes</vt:lpstr>
      <vt:lpstr>Attributes</vt:lpstr>
      <vt:lpstr>Attributes</vt:lpstr>
      <vt:lpstr>Attributes</vt:lpstr>
      <vt:lpstr>Attributes</vt:lpstr>
      <vt:lpstr>Key Attributes</vt:lpstr>
      <vt:lpstr>Key Attributes</vt:lpstr>
      <vt:lpstr>Key Attributes of an Entity Type</vt:lpstr>
      <vt:lpstr>Value Sets (Domains) of Attributes</vt:lpstr>
      <vt:lpstr>Pregunta inicial</vt:lpstr>
      <vt:lpstr>Study Case</vt:lpstr>
      <vt:lpstr>Study Case</vt:lpstr>
      <vt:lpstr>Respuesta a pregunta inicial</vt:lpstr>
      <vt:lpstr>Pregunta inicial</vt:lpstr>
      <vt:lpstr>Relationship Types, Relationship Sets, Roles and Structural Constraints</vt:lpstr>
      <vt:lpstr>Entity Type, Instances and Entity Sets</vt:lpstr>
      <vt:lpstr>Relationship</vt:lpstr>
      <vt:lpstr>Relationship Types</vt:lpstr>
      <vt:lpstr>Relationship Types</vt:lpstr>
      <vt:lpstr>Relationship Types</vt:lpstr>
      <vt:lpstr>Degree of a Relationship Type</vt:lpstr>
      <vt:lpstr>Role Name and Recursive Relationships</vt:lpstr>
      <vt:lpstr>Role Name and Recursive Relationships</vt:lpstr>
      <vt:lpstr>Constraints on Binary Relationship Types</vt:lpstr>
      <vt:lpstr>Constraints on Binary Relationship Types</vt:lpstr>
      <vt:lpstr>Constraints on Binary Relationship Types</vt:lpstr>
      <vt:lpstr>Participation Constraints and Existence Dependencies</vt:lpstr>
      <vt:lpstr>Attributes of Relationship Types</vt:lpstr>
      <vt:lpstr>Attributes of Relationship Types</vt:lpstr>
      <vt:lpstr>Attributes of Relationship Types</vt:lpstr>
      <vt:lpstr>Attributes of Relationship Types</vt:lpstr>
      <vt:lpstr>Attributes of Relationship Types</vt:lpstr>
      <vt:lpstr>Weak Entity Types</vt:lpstr>
      <vt:lpstr>Weak Entity Types</vt:lpstr>
      <vt:lpstr>Proper Naming of Schema Constructs</vt:lpstr>
      <vt:lpstr>Proper Naming of Schema Constructs</vt:lpstr>
      <vt:lpstr>Respuesta a pregunta inicial</vt:lpstr>
      <vt:lpstr>Study Case</vt:lpstr>
      <vt:lpstr>Study Case</vt:lpstr>
      <vt:lpstr>Study Case (Taller #1)</vt:lpstr>
      <vt:lpstr>Conceptual Model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Conceptual Model </dc:title>
  <cp:lastModifiedBy>Diego Noguera Mena</cp:lastModifiedBy>
  <cp:revision>5</cp:revision>
  <dcterms:modified xsi:type="dcterms:W3CDTF">2020-09-18T00:52:28Z</dcterms:modified>
</cp:coreProperties>
</file>